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51"/>
  </p:notesMasterIdLst>
  <p:handoutMasterIdLst>
    <p:handoutMasterId r:id="rId52"/>
  </p:handoutMasterIdLst>
  <p:sldIdLst>
    <p:sldId id="256" r:id="rId2"/>
    <p:sldId id="327" r:id="rId3"/>
    <p:sldId id="257" r:id="rId4"/>
    <p:sldId id="258" r:id="rId5"/>
    <p:sldId id="259" r:id="rId6"/>
    <p:sldId id="340" r:id="rId7"/>
    <p:sldId id="260" r:id="rId8"/>
    <p:sldId id="263" r:id="rId9"/>
    <p:sldId id="262" r:id="rId10"/>
    <p:sldId id="286" r:id="rId11"/>
    <p:sldId id="272" r:id="rId12"/>
    <p:sldId id="342" r:id="rId13"/>
    <p:sldId id="343" r:id="rId14"/>
    <p:sldId id="287" r:id="rId15"/>
    <p:sldId id="288" r:id="rId16"/>
    <p:sldId id="300" r:id="rId17"/>
    <p:sldId id="299" r:id="rId18"/>
    <p:sldId id="339" r:id="rId19"/>
    <p:sldId id="313" r:id="rId20"/>
    <p:sldId id="314" r:id="rId21"/>
    <p:sldId id="336" r:id="rId22"/>
    <p:sldId id="317" r:id="rId23"/>
    <p:sldId id="337" r:id="rId24"/>
    <p:sldId id="292" r:id="rId25"/>
    <p:sldId id="293" r:id="rId26"/>
    <p:sldId id="294" r:id="rId27"/>
    <p:sldId id="295" r:id="rId28"/>
    <p:sldId id="296" r:id="rId29"/>
    <p:sldId id="302" r:id="rId30"/>
    <p:sldId id="297" r:id="rId31"/>
    <p:sldId id="298" r:id="rId32"/>
    <p:sldId id="303" r:id="rId33"/>
    <p:sldId id="311" r:id="rId34"/>
    <p:sldId id="319" r:id="rId35"/>
    <p:sldId id="331" r:id="rId36"/>
    <p:sldId id="334" r:id="rId37"/>
    <p:sldId id="320" r:id="rId38"/>
    <p:sldId id="325" r:id="rId39"/>
    <p:sldId id="341" r:id="rId40"/>
    <p:sldId id="329" r:id="rId41"/>
    <p:sldId id="332" r:id="rId42"/>
    <p:sldId id="333" r:id="rId43"/>
    <p:sldId id="338" r:id="rId44"/>
    <p:sldId id="305" r:id="rId45"/>
    <p:sldId id="322" r:id="rId46"/>
    <p:sldId id="344" r:id="rId47"/>
    <p:sldId id="323" r:id="rId48"/>
    <p:sldId id="270" r:id="rId49"/>
    <p:sldId id="271" r:id="rId50"/>
  </p:sldIdLst>
  <p:sldSz cx="9144000" cy="6858000" type="screen4x3"/>
  <p:notesSz cx="6881813" cy="9296400"/>
  <p:custDataLst>
    <p:tags r:id="rId5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167">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mcrae" initials="m" lastIdx="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56" autoAdjust="0"/>
    <p:restoredTop sz="95066" autoAdjust="0"/>
  </p:normalViewPr>
  <p:slideViewPr>
    <p:cSldViewPr showGuides="1">
      <p:cViewPr varScale="1">
        <p:scale>
          <a:sx n="103" d="100"/>
          <a:sy n="103" d="100"/>
        </p:scale>
        <p:origin x="222" y="114"/>
      </p:cViewPr>
      <p:guideLst>
        <p:guide orient="horz" pos="2160"/>
        <p:guide pos="2880"/>
      </p:guideLst>
    </p:cSldViewPr>
  </p:slideViewPr>
  <p:notesTextViewPr>
    <p:cViewPr>
      <p:scale>
        <a:sx n="1" d="1"/>
        <a:sy n="1" d="1"/>
      </p:scale>
      <p:origin x="0" y="0"/>
    </p:cViewPr>
  </p:notesTextViewPr>
  <p:sorterViewPr>
    <p:cViewPr>
      <p:scale>
        <a:sx n="100" d="100"/>
        <a:sy n="100" d="100"/>
      </p:scale>
      <p:origin x="0" y="9378"/>
    </p:cViewPr>
  </p:sorterViewPr>
  <p:notesViewPr>
    <p:cSldViewPr showGuides="1">
      <p:cViewPr varScale="1">
        <p:scale>
          <a:sx n="82" d="100"/>
          <a:sy n="82" d="100"/>
        </p:scale>
        <p:origin x="-2058" y="-102"/>
      </p:cViewPr>
      <p:guideLst>
        <p:guide orient="horz" pos="2928"/>
        <p:guide pos="2167"/>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gs" Target="tags/tag1.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464820"/>
          </a:xfrm>
          <a:prstGeom prst="rect">
            <a:avLst/>
          </a:prstGeom>
        </p:spPr>
        <p:txBody>
          <a:bodyPr vert="horz" lIns="92446" tIns="46223" rIns="92446" bIns="46223" rtlCol="0"/>
          <a:lstStyle>
            <a:lvl1pPr algn="l">
              <a:defRPr sz="1200"/>
            </a:lvl1pPr>
          </a:lstStyle>
          <a:p>
            <a:endParaRPr lang="en-US" dirty="0"/>
          </a:p>
        </p:txBody>
      </p:sp>
      <p:sp>
        <p:nvSpPr>
          <p:cNvPr id="3" name="Date Placeholder 2"/>
          <p:cNvSpPr>
            <a:spLocks noGrp="1"/>
          </p:cNvSpPr>
          <p:nvPr>
            <p:ph type="dt" sz="quarter" idx="1"/>
          </p:nvPr>
        </p:nvSpPr>
        <p:spPr>
          <a:xfrm>
            <a:off x="3898102" y="0"/>
            <a:ext cx="2982119" cy="464820"/>
          </a:xfrm>
          <a:prstGeom prst="rect">
            <a:avLst/>
          </a:prstGeom>
        </p:spPr>
        <p:txBody>
          <a:bodyPr vert="horz" lIns="92446" tIns="46223" rIns="92446" bIns="46223" rtlCol="0"/>
          <a:lstStyle>
            <a:lvl1pPr algn="r">
              <a:defRPr sz="1200"/>
            </a:lvl1pPr>
          </a:lstStyle>
          <a:p>
            <a:fld id="{06A9CAFB-4C73-4162-AA3A-99535ADD38B2}" type="datetimeFigureOut">
              <a:rPr lang="en-US" smtClean="0"/>
              <a:t>6/3/2016</a:t>
            </a:fld>
            <a:endParaRPr lang="en-US" dirty="0"/>
          </a:p>
        </p:txBody>
      </p:sp>
      <p:sp>
        <p:nvSpPr>
          <p:cNvPr id="4" name="Footer Placeholder 3"/>
          <p:cNvSpPr>
            <a:spLocks noGrp="1"/>
          </p:cNvSpPr>
          <p:nvPr>
            <p:ph type="ftr" sz="quarter" idx="2"/>
          </p:nvPr>
        </p:nvSpPr>
        <p:spPr>
          <a:xfrm>
            <a:off x="0" y="8829967"/>
            <a:ext cx="2982119" cy="464820"/>
          </a:xfrm>
          <a:prstGeom prst="rect">
            <a:avLst/>
          </a:prstGeom>
        </p:spPr>
        <p:txBody>
          <a:bodyPr vert="horz" lIns="92446" tIns="46223" rIns="92446" bIns="46223"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98102" y="8829967"/>
            <a:ext cx="2982119" cy="464820"/>
          </a:xfrm>
          <a:prstGeom prst="rect">
            <a:avLst/>
          </a:prstGeom>
        </p:spPr>
        <p:txBody>
          <a:bodyPr vert="horz" lIns="92446" tIns="46223" rIns="92446" bIns="46223" rtlCol="0" anchor="b"/>
          <a:lstStyle>
            <a:lvl1pPr algn="r">
              <a:defRPr sz="1200"/>
            </a:lvl1pPr>
          </a:lstStyle>
          <a:p>
            <a:fld id="{30034AEC-B118-4C9F-82D1-A79E6E178E50}" type="slidenum">
              <a:rPr lang="en-US" smtClean="0"/>
              <a:t>‹#›</a:t>
            </a:fld>
            <a:endParaRPr lang="en-US" dirty="0"/>
          </a:p>
        </p:txBody>
      </p:sp>
    </p:spTree>
    <p:extLst>
      <p:ext uri="{BB962C8B-B14F-4D97-AF65-F5344CB8AC3E}">
        <p14:creationId xmlns:p14="http://schemas.microsoft.com/office/powerpoint/2010/main" val="12279460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913" cy="46513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97313" y="0"/>
            <a:ext cx="2982912" cy="465138"/>
          </a:xfrm>
          <a:prstGeom prst="rect">
            <a:avLst/>
          </a:prstGeom>
        </p:spPr>
        <p:txBody>
          <a:bodyPr vert="horz" lIns="91440" tIns="45720" rIns="91440" bIns="45720" rtlCol="0"/>
          <a:lstStyle>
            <a:lvl1pPr algn="r">
              <a:defRPr sz="1200"/>
            </a:lvl1pPr>
          </a:lstStyle>
          <a:p>
            <a:fld id="{FC8E6399-45E4-429C-BA5F-7E0C534A59E8}" type="datetimeFigureOut">
              <a:rPr lang="en-US" smtClean="0"/>
              <a:t>6/3/2016</a:t>
            </a:fld>
            <a:endParaRPr lang="en-US" dirty="0"/>
          </a:p>
        </p:txBody>
      </p:sp>
      <p:sp>
        <p:nvSpPr>
          <p:cNvPr id="4" name="Slide Image Placeholder 3"/>
          <p:cNvSpPr>
            <a:spLocks noGrp="1" noRot="1" noChangeAspect="1"/>
          </p:cNvSpPr>
          <p:nvPr>
            <p:ph type="sldImg" idx="2"/>
          </p:nvPr>
        </p:nvSpPr>
        <p:spPr>
          <a:xfrm>
            <a:off x="1117600" y="696913"/>
            <a:ext cx="4648200" cy="348615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8975" y="4416425"/>
            <a:ext cx="5505450" cy="4183063"/>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675"/>
            <a:ext cx="2982913" cy="465138"/>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97313" y="8829675"/>
            <a:ext cx="2982912" cy="465138"/>
          </a:xfrm>
          <a:prstGeom prst="rect">
            <a:avLst/>
          </a:prstGeom>
        </p:spPr>
        <p:txBody>
          <a:bodyPr vert="horz" lIns="91440" tIns="45720" rIns="91440" bIns="45720" rtlCol="0" anchor="b"/>
          <a:lstStyle>
            <a:lvl1pPr algn="r">
              <a:defRPr sz="1200"/>
            </a:lvl1pPr>
          </a:lstStyle>
          <a:p>
            <a:fld id="{2565F36E-9F0A-4567-B148-39F557C5F203}" type="slidenum">
              <a:rPr lang="en-US" smtClean="0"/>
              <a:t>‹#›</a:t>
            </a:fld>
            <a:endParaRPr lang="en-US" dirty="0"/>
          </a:p>
        </p:txBody>
      </p:sp>
    </p:spTree>
    <p:extLst>
      <p:ext uri="{BB962C8B-B14F-4D97-AF65-F5344CB8AC3E}">
        <p14:creationId xmlns:p14="http://schemas.microsoft.com/office/powerpoint/2010/main" val="42654259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565F36E-9F0A-4567-B148-39F557C5F203}" type="slidenum">
              <a:rPr lang="en-US" smtClean="0"/>
              <a:t>1</a:t>
            </a:fld>
            <a:endParaRPr lang="en-US" dirty="0"/>
          </a:p>
        </p:txBody>
      </p:sp>
    </p:spTree>
    <p:extLst>
      <p:ext uri="{BB962C8B-B14F-4D97-AF65-F5344CB8AC3E}">
        <p14:creationId xmlns:p14="http://schemas.microsoft.com/office/powerpoint/2010/main" val="1669411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565F36E-9F0A-4567-B148-39F557C5F203}" type="slidenum">
              <a:rPr lang="en-US" smtClean="0"/>
              <a:t>2</a:t>
            </a:fld>
            <a:endParaRPr lang="en-US" dirty="0"/>
          </a:p>
        </p:txBody>
      </p:sp>
    </p:spTree>
    <p:extLst>
      <p:ext uri="{BB962C8B-B14F-4D97-AF65-F5344CB8AC3E}">
        <p14:creationId xmlns:p14="http://schemas.microsoft.com/office/powerpoint/2010/main" val="15820950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565F36E-9F0A-4567-B148-39F557C5F203}" type="slidenum">
              <a:rPr lang="en-US" smtClean="0"/>
              <a:t>11</a:t>
            </a:fld>
            <a:endParaRPr lang="en-US" dirty="0"/>
          </a:p>
        </p:txBody>
      </p:sp>
    </p:spTree>
    <p:extLst>
      <p:ext uri="{BB962C8B-B14F-4D97-AF65-F5344CB8AC3E}">
        <p14:creationId xmlns:p14="http://schemas.microsoft.com/office/powerpoint/2010/main" val="26006655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565F36E-9F0A-4567-B148-39F557C5F203}" type="slidenum">
              <a:rPr lang="en-US" smtClean="0"/>
              <a:t>17</a:t>
            </a:fld>
            <a:endParaRPr lang="en-US" dirty="0"/>
          </a:p>
        </p:txBody>
      </p:sp>
    </p:spTree>
    <p:extLst>
      <p:ext uri="{BB962C8B-B14F-4D97-AF65-F5344CB8AC3E}">
        <p14:creationId xmlns:p14="http://schemas.microsoft.com/office/powerpoint/2010/main" val="34472919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565F36E-9F0A-4567-B148-39F557C5F203}" type="slidenum">
              <a:rPr lang="en-US" smtClean="0"/>
              <a:t>40</a:t>
            </a:fld>
            <a:endParaRPr lang="en-US" dirty="0"/>
          </a:p>
        </p:txBody>
      </p:sp>
    </p:spTree>
    <p:extLst>
      <p:ext uri="{BB962C8B-B14F-4D97-AF65-F5344CB8AC3E}">
        <p14:creationId xmlns:p14="http://schemas.microsoft.com/office/powerpoint/2010/main" val="27531522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565F36E-9F0A-4567-B148-39F557C5F203}" type="slidenum">
              <a:rPr lang="en-US" smtClean="0"/>
              <a:t>42</a:t>
            </a:fld>
            <a:endParaRPr lang="en-US" dirty="0"/>
          </a:p>
        </p:txBody>
      </p:sp>
    </p:spTree>
    <p:extLst>
      <p:ext uri="{BB962C8B-B14F-4D97-AF65-F5344CB8AC3E}">
        <p14:creationId xmlns:p14="http://schemas.microsoft.com/office/powerpoint/2010/main" val="3972532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565F36E-9F0A-4567-B148-39F557C5F203}" type="slidenum">
              <a:rPr lang="en-US" smtClean="0"/>
              <a:t>43</a:t>
            </a:fld>
            <a:endParaRPr lang="en-US" dirty="0"/>
          </a:p>
        </p:txBody>
      </p:sp>
    </p:spTree>
    <p:extLst>
      <p:ext uri="{BB962C8B-B14F-4D97-AF65-F5344CB8AC3E}">
        <p14:creationId xmlns:p14="http://schemas.microsoft.com/office/powerpoint/2010/main" val="3972532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565F36E-9F0A-4567-B148-39F557C5F203}" type="slidenum">
              <a:rPr lang="en-US" smtClean="0"/>
              <a:t>49</a:t>
            </a:fld>
            <a:endParaRPr lang="en-US" dirty="0"/>
          </a:p>
        </p:txBody>
      </p:sp>
    </p:spTree>
    <p:extLst>
      <p:ext uri="{BB962C8B-B14F-4D97-AF65-F5344CB8AC3E}">
        <p14:creationId xmlns:p14="http://schemas.microsoft.com/office/powerpoint/2010/main" val="11411587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useBgFill="1">
        <p:nvSpPr>
          <p:cNvPr id="13" name="Rounded Rectangle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F5A8C44E-2DE3-427F-97EC-6CA8D4184D10}" type="datetimeFigureOut">
              <a:rPr lang="en-US" smtClean="0"/>
              <a:t>6/3/2016</a:t>
            </a:fld>
            <a:endParaRPr lang="en-US" dirty="0"/>
          </a:p>
        </p:txBody>
      </p:sp>
      <p:sp>
        <p:nvSpPr>
          <p:cNvPr id="17" name="Footer Placeholder 16"/>
          <p:cNvSpPr>
            <a:spLocks noGrp="1"/>
          </p:cNvSpPr>
          <p:nvPr>
            <p:ph type="ftr" sz="quarter" idx="11"/>
          </p:nvPr>
        </p:nvSpPr>
        <p:spPr/>
        <p:txBody>
          <a:bodyPr/>
          <a:lstStyle/>
          <a:p>
            <a:endParaRPr lang="en-US" dirty="0"/>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1786AD19-4D84-40E0-B70B-E5A0D5791CA7}" type="slidenum">
              <a:rPr lang="en-US" smtClean="0"/>
              <a:t>‹#›</a:t>
            </a:fld>
            <a:endParaRPr lang="en-US" dirty="0"/>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5A8C44E-2DE3-427F-97EC-6CA8D4184D10}" type="datetimeFigureOut">
              <a:rPr lang="en-US" smtClean="0"/>
              <a:t>6/3/2016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786AD19-4D84-40E0-B70B-E5A0D5791CA7}"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914400" y="274640"/>
            <a:ext cx="55626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5A8C44E-2DE3-427F-97EC-6CA8D4184D10}" type="datetimeFigureOut">
              <a:rPr lang="en-US" smtClean="0"/>
              <a:t>6/3/2016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786AD19-4D84-40E0-B70B-E5A0D5791CA7}"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F5A8C44E-2DE3-427F-97EC-6CA8D4184D10}" type="datetimeFigureOut">
              <a:rPr lang="en-US" smtClean="0"/>
              <a:t>6/3/2016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786AD19-4D84-40E0-B70B-E5A0D5791CA7}" type="slidenum">
              <a:rPr lang="en-US" smtClean="0"/>
              <a:t>‹#›</a:t>
            </a:fld>
            <a:endParaRPr lang="en-US" dirty="0"/>
          </a:p>
        </p:txBody>
      </p:sp>
      <p:sp>
        <p:nvSpPr>
          <p:cNvPr id="8" name="Content Placeholder 7"/>
          <p:cNvSpPr>
            <a:spLocks noGrp="1"/>
          </p:cNvSpPr>
          <p:nvPr>
            <p:ph sz="quarter" idx="1"/>
          </p:nvPr>
        </p:nvSpPr>
        <p:spPr>
          <a:xfrm>
            <a:off x="914400" y="1447800"/>
            <a:ext cx="777240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useBgFill="1">
        <p:nvSpPr>
          <p:cNvPr id="10" name="Rounded Rectangle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F5A8C44E-2DE3-427F-97EC-6CA8D4184D10}" type="datetimeFigureOut">
              <a:rPr lang="en-US" smtClean="0"/>
              <a:t>6/3/2016</a:t>
            </a:fld>
            <a:endParaRPr lang="en-US" dirty="0"/>
          </a:p>
        </p:txBody>
      </p:sp>
      <p:sp>
        <p:nvSpPr>
          <p:cNvPr id="5" name="Footer Placeholder 4"/>
          <p:cNvSpPr>
            <a:spLocks noGrp="1"/>
          </p:cNvSpPr>
          <p:nvPr>
            <p:ph type="ftr" sz="quarter" idx="11"/>
          </p:nvPr>
        </p:nvSpPr>
        <p:spPr>
          <a:xfrm>
            <a:off x="800100" y="6172200"/>
            <a:ext cx="4000500" cy="457200"/>
          </a:xfrm>
        </p:spPr>
        <p:txBody>
          <a:bodyPr/>
          <a:lstStyle/>
          <a:p>
            <a:endParaRPr lang="en-US" dirty="0"/>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6" name="Slide Number Placeholder 5"/>
          <p:cNvSpPr>
            <a:spLocks noGrp="1"/>
          </p:cNvSpPr>
          <p:nvPr>
            <p:ph type="sldNum" sz="quarter" idx="12"/>
          </p:nvPr>
        </p:nvSpPr>
        <p:spPr>
          <a:xfrm>
            <a:off x="146304" y="6208776"/>
            <a:ext cx="457200" cy="457200"/>
          </a:xfrm>
        </p:spPr>
        <p:txBody>
          <a:bodyPr/>
          <a:lstStyle/>
          <a:p>
            <a:fld id="{1786AD19-4D84-40E0-B70B-E5A0D5791CA7}" type="slidenum">
              <a:rPr lang="en-US" smtClean="0"/>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F5A8C44E-2DE3-427F-97EC-6CA8D4184D10}" type="datetimeFigureOut">
              <a:rPr lang="en-US" smtClean="0"/>
              <a:t>6/3/2016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786AD19-4D84-40E0-B70B-E5A0D5791CA7}" type="slidenum">
              <a:rPr lang="en-US" smtClean="0"/>
              <a:t>‹#›</a:t>
            </a:fld>
            <a:endParaRPr lang="en-US" dirty="0"/>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93395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nchor="b" anchorCtr="0"/>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F5A8C44E-2DE3-427F-97EC-6CA8D4184D10}" type="datetimeFigureOut">
              <a:rPr lang="en-US" smtClean="0"/>
              <a:t>6/3/2016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1786AD19-4D84-40E0-B70B-E5A0D5791CA7}" type="slidenum">
              <a:rPr lang="en-US" smtClean="0"/>
              <a:t>‹#›</a:t>
            </a:fld>
            <a:endParaRPr lang="en-US" dirty="0"/>
          </a:p>
        </p:txBody>
      </p:sp>
      <p:sp>
        <p:nvSpPr>
          <p:cNvPr id="11" name="Content Placeholder 10"/>
          <p:cNvSpPr>
            <a:spLocks noGrp="1"/>
          </p:cNvSpPr>
          <p:nvPr>
            <p:ph sz="half" idx="2"/>
          </p:nvPr>
        </p:nvSpPr>
        <p:spPr>
          <a:xfrm>
            <a:off x="9144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4"/>
          </p:nvPr>
        </p:nvSpPr>
        <p:spPr>
          <a:xfrm>
            <a:off x="49530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F5A8C44E-2DE3-427F-97EC-6CA8D4184D10}" type="datetimeFigureOut">
              <a:rPr lang="en-US" smtClean="0"/>
              <a:t>6/3/2016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1786AD19-4D84-40E0-B70B-E5A0D5791CA7}"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5A8C44E-2DE3-427F-97EC-6CA8D4184D10}" type="datetimeFigureOut">
              <a:rPr lang="en-US" smtClean="0"/>
              <a:t>6/3/2016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1786AD19-4D84-40E0-B70B-E5A0D5791CA7}"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a:off x="914400" y="273050"/>
            <a:ext cx="7772400" cy="1143000"/>
          </a:xfrm>
        </p:spPr>
        <p:txBody>
          <a:bodyPr anchor="b" anchorCtr="0"/>
          <a:lstStyle>
            <a:lvl1pPr algn="l">
              <a:buNone/>
              <a:defRPr sz="4000" b="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F5A8C44E-2DE3-427F-97EC-6CA8D4184D10}" type="datetimeFigureOut">
              <a:rPr lang="en-US" smtClean="0"/>
              <a:t>6/3/2016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786AD19-4D84-40E0-B70B-E5A0D5791CA7}" type="slidenum">
              <a:rPr lang="en-US" smtClean="0"/>
              <a:t>‹#›</a:t>
            </a:fld>
            <a:endParaRPr lang="en-US" dirty="0"/>
          </a:p>
        </p:txBody>
      </p:sp>
      <p:sp>
        <p:nvSpPr>
          <p:cNvPr id="11" name="Content Placeholder 10"/>
          <p:cNvSpPr>
            <a:spLocks noGrp="1"/>
          </p:cNvSpPr>
          <p:nvPr>
            <p:ph sz="quarter" idx="1"/>
          </p:nvPr>
        </p:nvSpPr>
        <p:spPr>
          <a:xfrm>
            <a:off x="2971800" y="1600200"/>
            <a:ext cx="5715000" cy="44958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F5A8C44E-2DE3-427F-97EC-6CA8D4184D10}" type="datetimeFigureOut">
              <a:rPr lang="en-US" smtClean="0"/>
              <a:t>6/3/2016</a:t>
            </a:fld>
            <a:endParaRPr lang="en-US" dirty="0"/>
          </a:p>
        </p:txBody>
      </p:sp>
      <p:sp>
        <p:nvSpPr>
          <p:cNvPr id="6" name="Footer Placeholder 5"/>
          <p:cNvSpPr>
            <a:spLocks noGrp="1"/>
          </p:cNvSpPr>
          <p:nvPr>
            <p:ph type="ftr" sz="quarter" idx="11"/>
          </p:nvPr>
        </p:nvSpPr>
        <p:spPr>
          <a:xfrm>
            <a:off x="914400" y="6172200"/>
            <a:ext cx="3886200" cy="457200"/>
          </a:xfrm>
        </p:spPr>
        <p:txBody>
          <a:bodyPr/>
          <a:lstStyle/>
          <a:p>
            <a:endParaRPr lang="en-US" dirty="0"/>
          </a:p>
        </p:txBody>
      </p:sp>
      <p:sp>
        <p:nvSpPr>
          <p:cNvPr id="7" name="Slide Number Placeholder 6"/>
          <p:cNvSpPr>
            <a:spLocks noGrp="1"/>
          </p:cNvSpPr>
          <p:nvPr>
            <p:ph type="sldNum" sz="quarter" idx="12"/>
          </p:nvPr>
        </p:nvSpPr>
        <p:spPr>
          <a:xfrm>
            <a:off x="146304" y="6208776"/>
            <a:ext cx="457200" cy="457200"/>
          </a:xfrm>
        </p:spPr>
        <p:txBody>
          <a:bodyPr/>
          <a:lstStyle/>
          <a:p>
            <a:fld id="{1786AD19-4D84-40E0-B70B-E5A0D5791CA7}" type="slidenum">
              <a:rPr lang="en-US" smtClean="0"/>
              <a:t>‹#›</a:t>
            </a:fld>
            <a:endParaRPr lang="en-US" dirty="0"/>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dirty="0" smtClean="0"/>
              <a:t>Click icon to add picture</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Title Placeholder 21"/>
          <p:cNvSpPr>
            <a:spLocks noGrp="1"/>
          </p:cNvSpPr>
          <p:nvPr>
            <p:ph type="title"/>
          </p:nvPr>
        </p:nvSpPr>
        <p:spPr>
          <a:xfrm>
            <a:off x="914400" y="274638"/>
            <a:ext cx="7772400" cy="1143000"/>
          </a:xfrm>
          <a:prstGeom prst="rect">
            <a:avLst/>
          </a:prstGeom>
        </p:spPr>
        <p:txBody>
          <a:bodyPr bIns="91440"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F5A8C44E-2DE3-427F-97EC-6CA8D4184D10}" type="datetimeFigureOut">
              <a:rPr lang="en-US" smtClean="0"/>
              <a:t>6/3/2016</a:t>
            </a:fld>
            <a:endParaRPr lang="en-US" dirty="0"/>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en-US" dirty="0"/>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1786AD19-4D84-40E0-B70B-E5A0D5791CA7}"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4.xml"/><Relationship Id="rId5" Type="http://schemas.openxmlformats.org/officeDocument/2006/relationships/image" Target="../media/image3.jpeg"/><Relationship Id="rId4" Type="http://schemas.openxmlformats.org/officeDocument/2006/relationships/image" Target="../media/image8.gif"/></Relationships>
</file>

<file path=ppt/slides/_rels/slide12.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image" Target="../media/image12.png"/><Relationship Id="rId2" Type="http://schemas.openxmlformats.org/officeDocument/2006/relationships/image" Target="../media/image9.png"/><Relationship Id="rId1" Type="http://schemas.openxmlformats.org/officeDocument/2006/relationships/slideLayout" Target="../slideLayouts/slideLayout4.xml"/><Relationship Id="rId6" Type="http://schemas.openxmlformats.org/officeDocument/2006/relationships/image" Target="../media/image11.png"/><Relationship Id="rId5" Type="http://schemas.openxmlformats.org/officeDocument/2006/relationships/image" Target="../media/image3.jpeg"/><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hyperlink" Target="https://extranet.fhcrc.org/EN/sections/ehs/hamm/chap3/section9/index.html" TargetMode="External"/><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14.jpe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5.jpg"/><Relationship Id="rId1" Type="http://schemas.openxmlformats.org/officeDocument/2006/relationships/slideLayout" Target="../slideLayouts/slideLayout4.xml"/><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hyperlink" Target="http://www.cshema.org/content.aspx?id=2200" TargetMode="External"/><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jpg"/><Relationship Id="rId1" Type="http://schemas.openxmlformats.org/officeDocument/2006/relationships/slideLayout" Target="../slideLayouts/slideLayout4.xml"/><Relationship Id="rId4" Type="http://schemas.openxmlformats.org/officeDocument/2006/relationships/image" Target="../media/image16.png"/></Relationships>
</file>

<file path=ppt/slides/_rels/slide2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jpg"/><Relationship Id="rId1" Type="http://schemas.openxmlformats.org/officeDocument/2006/relationships/slideLayout" Target="../slideLayouts/slideLayout4.xml"/><Relationship Id="rId6" Type="http://schemas.openxmlformats.org/officeDocument/2006/relationships/image" Target="../media/image18.jpeg"/><Relationship Id="rId5" Type="http://schemas.microsoft.com/office/2007/relationships/hdphoto" Target="../media/hdphoto1.wdp"/><Relationship Id="rId4" Type="http://schemas.openxmlformats.org/officeDocument/2006/relationships/image" Target="../media/image17.jpeg"/></Relationships>
</file>

<file path=ppt/slides/_rels/slide2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5.jp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0.jpe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png"/><Relationship Id="rId1" Type="http://schemas.openxmlformats.org/officeDocument/2006/relationships/slideLayout" Target="../slideLayouts/slideLayout4.xml"/><Relationship Id="rId4" Type="http://schemas.openxmlformats.org/officeDocument/2006/relationships/image" Target="../media/image3.jpeg"/></Relationships>
</file>

<file path=ppt/slides/_rels/slide3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jpg"/><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3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jpg"/><Relationship Id="rId1" Type="http://schemas.openxmlformats.org/officeDocument/2006/relationships/slideLayout" Target="../slideLayouts/slideLayout4.xml"/><Relationship Id="rId4" Type="http://schemas.openxmlformats.org/officeDocument/2006/relationships/image" Target="../media/image22.jpeg"/></Relationships>
</file>

<file path=ppt/slides/_rels/slide3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jpg"/><Relationship Id="rId1" Type="http://schemas.openxmlformats.org/officeDocument/2006/relationships/slideLayout" Target="../slideLayouts/slideLayout2.xml"/><Relationship Id="rId5" Type="http://schemas.openxmlformats.org/officeDocument/2006/relationships/image" Target="../media/image24.jpeg"/><Relationship Id="rId4" Type="http://schemas.openxmlformats.org/officeDocument/2006/relationships/image" Target="../media/image23.jpe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jpg"/><Relationship Id="rId1" Type="http://schemas.openxmlformats.org/officeDocument/2006/relationships/slideLayout" Target="../slideLayouts/slideLayout4.xml"/><Relationship Id="rId4" Type="http://schemas.openxmlformats.org/officeDocument/2006/relationships/image" Target="../media/image25.png"/></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jpg"/><Relationship Id="rId1" Type="http://schemas.openxmlformats.org/officeDocument/2006/relationships/slideLayout" Target="../slideLayouts/slideLayout4.xml"/><Relationship Id="rId4" Type="http://schemas.openxmlformats.org/officeDocument/2006/relationships/image" Target="../media/image6.jpeg"/></Relationships>
</file>

<file path=ppt/slides/_rels/slide40.xml.rels><?xml version="1.0" encoding="UTF-8" standalone="yes"?>
<Relationships xmlns="http://schemas.openxmlformats.org/package/2006/relationships"><Relationship Id="rId8" Type="http://schemas.openxmlformats.org/officeDocument/2006/relationships/image" Target="../media/image27.jpeg"/><Relationship Id="rId3" Type="http://schemas.openxmlformats.org/officeDocument/2006/relationships/image" Target="../media/image5.jpg"/><Relationship Id="rId7" Type="http://schemas.openxmlformats.org/officeDocument/2006/relationships/hyperlink" Target="http://www.google.com/url?sa=i&amp;rct=j&amp;q=&amp;esrc=s&amp;source=images&amp;cd=&amp;cad=rja&amp;uact=8&amp;ved=0ahUKEwiBjIak977MAhVU3WMKHaxXCisQjRwIBw&amp;url=http://www.opticsplanet.com/vwr-acid-and-solvent-bottle-carriers-f16959-0000-acid-bottle-carriers.html&amp;psig=AFQjCNHuabX3ClHvoy7Nghdimb52Sqieeg&amp;ust=1462400154682722"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6.gif"/><Relationship Id="rId5" Type="http://schemas.openxmlformats.org/officeDocument/2006/relationships/hyperlink" Target="http://www.google.com/url?sa=i&amp;rct=j&amp;q=&amp;esrc=s&amp;source=images&amp;cd=&amp;cad=rja&amp;uact=8&amp;ved=0ahUKEwjY_bbw5b7MAhVJxGMKHVR1AJIQjRwIBw&amp;url=http://www.leatherwood.com/Cart-Chemicals.htm&amp;psig=AFQjCNH5PgCd-xxQsZ62QqE19Q4hTage1Q&amp;ust=1462395373546015" TargetMode="External"/><Relationship Id="rId4" Type="http://schemas.openxmlformats.org/officeDocument/2006/relationships/image" Target="../media/image3.jpeg"/></Relationships>
</file>

<file path=ppt/slides/_rels/slide4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jpg"/><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4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4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4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jpg"/><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image" Target="../media/image29.jpeg"/></Relationships>
</file>

<file path=ppt/slides/_rels/slide4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31.jpeg"/><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4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31.jpeg"/><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47.xml.rels><?xml version="1.0" encoding="UTF-8" standalone="yes"?>
<Relationships xmlns="http://schemas.openxmlformats.org/package/2006/relationships"><Relationship Id="rId3" Type="http://schemas.openxmlformats.org/officeDocument/2006/relationships/hyperlink" Target="https://www.dhs.gov/appendix-a-chemicals-interest-list" TargetMode="External"/><Relationship Id="rId2" Type="http://schemas.openxmlformats.org/officeDocument/2006/relationships/image" Target="../media/image5.jpg"/><Relationship Id="rId1" Type="http://schemas.openxmlformats.org/officeDocument/2006/relationships/slideLayout" Target="../slideLayouts/slideLayout4.xml"/><Relationship Id="rId5" Type="http://schemas.openxmlformats.org/officeDocument/2006/relationships/image" Target="../media/image3.jpeg"/><Relationship Id="rId4" Type="http://schemas.openxmlformats.org/officeDocument/2006/relationships/image" Target="../media/image32.png"/></Relationships>
</file>

<file path=ppt/slides/_rels/slide4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jpg"/><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8" Type="http://schemas.openxmlformats.org/officeDocument/2006/relationships/hyperlink" Target="https://www.acs.org/content/dam/acsorg/about/governance/committees/chemicalsafety/publications/safety-in-academic-chemistry-laboratories-faculty.pdf" TargetMode="External"/><Relationship Id="rId3" Type="http://schemas.openxmlformats.org/officeDocument/2006/relationships/hyperlink" Target="http://www.acs.org/content/dam/acsorg/about/governance/committees/chemicalsafety/publications/chemical-safety-manual-for-small-businesses.pdf" TargetMode="External"/><Relationship Id="rId7" Type="http://schemas.openxmlformats.org/officeDocument/2006/relationships/hyperlink" Target="http://ehs.berkeley.edu/sites/default/files/lines-of-services/hazardous-materials/chemicalstoragebooklet.pdf" TargetMode="External"/><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hyperlink" Target="https://www.mathesongas.com/pdfs/products/Guide-to-Safe-Handling-of-Compressed-Gases-PUBL-03.pdf" TargetMode="External"/><Relationship Id="rId5" Type="http://schemas.openxmlformats.org/officeDocument/2006/relationships/hyperlink" Target="https://extranet.fhcrc.org/EN/sections/ehs/hamm/chap3/section9/index.html" TargetMode="External"/><Relationship Id="rId4" Type="http://schemas.openxmlformats.org/officeDocument/2006/relationships/hyperlink" Target="https://www.osha.gov/pls/oshaweb/owadisp.show_document?p_table=STANDARDS&amp;p_id=10106" TargetMode="External"/><Relationship Id="rId9"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jp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514600" y="3733800"/>
            <a:ext cx="6248400" cy="1981200"/>
          </a:xfrm>
        </p:spPr>
        <p:txBody>
          <a:bodyPr>
            <a:normAutofit/>
          </a:bodyPr>
          <a:lstStyle/>
          <a:p>
            <a:r>
              <a:rPr lang="en-US" sz="2400" b="1" dirty="0" smtClean="0">
                <a:latin typeface="+mj-lt"/>
              </a:rPr>
              <a:t>Best </a:t>
            </a:r>
            <a:r>
              <a:rPr lang="en-US" sz="2400" b="1" dirty="0">
                <a:latin typeface="+mj-lt"/>
              </a:rPr>
              <a:t>Management Practices </a:t>
            </a:r>
            <a:r>
              <a:rPr lang="en-US" sz="2400" b="1" dirty="0" smtClean="0">
                <a:latin typeface="+mj-lt"/>
              </a:rPr>
              <a:t>(BMPs) </a:t>
            </a:r>
          </a:p>
          <a:p>
            <a:r>
              <a:rPr lang="en-US" sz="2400" b="1" dirty="0" smtClean="0">
                <a:latin typeface="+mj-lt"/>
              </a:rPr>
              <a:t>with Emphasis on </a:t>
            </a:r>
            <a:r>
              <a:rPr lang="en-US" sz="2400" b="1" dirty="0">
                <a:latin typeface="+mj-lt"/>
              </a:rPr>
              <a:t>Chemical Storage</a:t>
            </a:r>
          </a:p>
        </p:txBody>
      </p:sp>
      <p:sp>
        <p:nvSpPr>
          <p:cNvPr id="2" name="Title 1"/>
          <p:cNvSpPr>
            <a:spLocks noGrp="1"/>
          </p:cNvSpPr>
          <p:nvPr>
            <p:ph type="ctrTitle"/>
          </p:nvPr>
        </p:nvSpPr>
        <p:spPr/>
        <p:txBody>
          <a:bodyPr/>
          <a:lstStyle/>
          <a:p>
            <a:r>
              <a:rPr lang="en-US" sz="3600" dirty="0" smtClean="0"/>
              <a:t>Managing Chemicals in the Workplace:</a:t>
            </a:r>
            <a:endParaRPr lang="en-US" sz="3600"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276600"/>
            <a:ext cx="5657850" cy="3213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7772400" y="6248400"/>
            <a:ext cx="1219200" cy="369332"/>
          </a:xfrm>
          <a:prstGeom prst="rect">
            <a:avLst/>
          </a:prstGeom>
          <a:noFill/>
        </p:spPr>
        <p:txBody>
          <a:bodyPr wrap="square" rtlCol="0">
            <a:spAutoFit/>
          </a:bodyPr>
          <a:lstStyle/>
          <a:p>
            <a:r>
              <a:rPr lang="en-US" dirty="0" smtClean="0"/>
              <a:t>June 2016</a:t>
            </a:r>
            <a:endParaRPr lang="en-US" dirty="0"/>
          </a:p>
        </p:txBody>
      </p:sp>
    </p:spTree>
    <p:extLst>
      <p:ext uri="{BB962C8B-B14F-4D97-AF65-F5344CB8AC3E}">
        <p14:creationId xmlns:p14="http://schemas.microsoft.com/office/powerpoint/2010/main" val="95573068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74638"/>
            <a:ext cx="8305800" cy="1143000"/>
          </a:xfrm>
        </p:spPr>
        <p:txBody>
          <a:bodyPr>
            <a:normAutofit fontScale="90000"/>
          </a:bodyPr>
          <a:lstStyle/>
          <a:p>
            <a:r>
              <a:rPr lang="en-US" dirty="0" smtClean="0"/>
              <a:t>Compatible Storage of Chemicals: </a:t>
            </a:r>
            <a:r>
              <a:rPr lang="en-US" sz="3600" dirty="0"/>
              <a:t>Determining </a:t>
            </a:r>
            <a:r>
              <a:rPr lang="en-US" sz="3600" dirty="0" smtClean="0"/>
              <a:t>Hazard Family/Class</a:t>
            </a:r>
            <a:endParaRPr lang="en-US" sz="3600" dirty="0"/>
          </a:p>
        </p:txBody>
      </p:sp>
      <p:sp>
        <p:nvSpPr>
          <p:cNvPr id="8" name="Content Placeholder 7"/>
          <p:cNvSpPr>
            <a:spLocks noGrp="1"/>
          </p:cNvSpPr>
          <p:nvPr>
            <p:ph sz="quarter" idx="1"/>
          </p:nvPr>
        </p:nvSpPr>
        <p:spPr>
          <a:xfrm>
            <a:off x="381000" y="1524000"/>
            <a:ext cx="8305800" cy="4495800"/>
          </a:xfrm>
        </p:spPr>
        <p:txBody>
          <a:bodyPr>
            <a:noAutofit/>
          </a:bodyPr>
          <a:lstStyle/>
          <a:p>
            <a:pPr marL="285750" indent="-285750">
              <a:spcBef>
                <a:spcPts val="0"/>
              </a:spcBef>
              <a:buClr>
                <a:srgbClr val="D7361B"/>
              </a:buClr>
              <a:buSzPct val="100000"/>
              <a:buBlip>
                <a:blip r:embed="rId2"/>
              </a:buBlip>
            </a:pPr>
            <a:r>
              <a:rPr lang="en-US" sz="2000" dirty="0">
                <a:solidFill>
                  <a:prstClr val="black"/>
                </a:solidFill>
              </a:rPr>
              <a:t>Manufactures may include color </a:t>
            </a:r>
            <a:r>
              <a:rPr lang="en-US" sz="2000" dirty="0" smtClean="0">
                <a:solidFill>
                  <a:prstClr val="black"/>
                </a:solidFill>
              </a:rPr>
              <a:t>coding or other information </a:t>
            </a:r>
            <a:r>
              <a:rPr lang="en-US" sz="2000" dirty="0">
                <a:solidFill>
                  <a:prstClr val="black"/>
                </a:solidFill>
              </a:rPr>
              <a:t>on the label to assist in hazard class determination, but it is imperative </a:t>
            </a:r>
            <a:r>
              <a:rPr lang="en-US" sz="2000" dirty="0"/>
              <a:t>to review the SDS for incompatibilities as well as  additional pertinent storage information, including</a:t>
            </a:r>
          </a:p>
          <a:p>
            <a:pPr marL="617220" lvl="1" indent="-342900">
              <a:spcBef>
                <a:spcPts val="0"/>
              </a:spcBef>
              <a:buClr>
                <a:schemeClr val="accent2">
                  <a:lumMod val="60000"/>
                  <a:lumOff val="40000"/>
                </a:schemeClr>
              </a:buClr>
              <a:buSzPct val="100000"/>
              <a:buFont typeface="Calibri" panose="020F0502020204030204" pitchFamily="34" charset="0"/>
              <a:buChar char="–"/>
            </a:pPr>
            <a:r>
              <a:rPr lang="en-US" sz="2000" dirty="0"/>
              <a:t>any special requirements, </a:t>
            </a:r>
          </a:p>
          <a:p>
            <a:pPr marL="617220" lvl="1" indent="-342900">
              <a:spcBef>
                <a:spcPts val="0"/>
              </a:spcBef>
              <a:buClr>
                <a:schemeClr val="accent2">
                  <a:lumMod val="60000"/>
                  <a:lumOff val="40000"/>
                </a:schemeClr>
              </a:buClr>
              <a:buSzPct val="100000"/>
              <a:buFont typeface="Calibri" panose="020F0502020204030204" pitchFamily="34" charset="0"/>
              <a:buChar char="–"/>
            </a:pPr>
            <a:r>
              <a:rPr lang="en-US" sz="2000" dirty="0"/>
              <a:t>protection from incompatible conditions and </a:t>
            </a:r>
          </a:p>
          <a:p>
            <a:pPr marL="617220" lvl="1" indent="-342900">
              <a:spcBef>
                <a:spcPts val="0"/>
              </a:spcBef>
              <a:buClr>
                <a:schemeClr val="accent2">
                  <a:lumMod val="60000"/>
                  <a:lumOff val="40000"/>
                </a:schemeClr>
              </a:buClr>
              <a:buSzPct val="100000"/>
              <a:buFont typeface="Calibri" panose="020F0502020204030204" pitchFamily="34" charset="0"/>
              <a:buChar char="–"/>
            </a:pPr>
            <a:r>
              <a:rPr lang="en-US" sz="2000" dirty="0"/>
              <a:t>security measures to </a:t>
            </a:r>
            <a:r>
              <a:rPr lang="en-US" sz="2000" dirty="0" smtClean="0"/>
              <a:t>employ</a:t>
            </a:r>
          </a:p>
          <a:p>
            <a:pPr marL="617220" lvl="1" indent="-342900">
              <a:spcBef>
                <a:spcPts val="0"/>
              </a:spcBef>
              <a:buClr>
                <a:schemeClr val="accent2">
                  <a:lumMod val="60000"/>
                  <a:lumOff val="40000"/>
                </a:schemeClr>
              </a:buClr>
              <a:buSzPct val="100000"/>
              <a:buFont typeface="Calibri" panose="020F0502020204030204" pitchFamily="34" charset="0"/>
              <a:buChar char="–"/>
            </a:pPr>
            <a:endParaRPr lang="en-US" sz="1100" dirty="0"/>
          </a:p>
          <a:p>
            <a:pPr marL="285750" indent="-285750">
              <a:spcBef>
                <a:spcPts val="0"/>
              </a:spcBef>
              <a:buClr>
                <a:srgbClr val="D7361B"/>
              </a:buClr>
              <a:buSzPct val="100000"/>
              <a:buBlip>
                <a:blip r:embed="rId2"/>
              </a:buBlip>
            </a:pPr>
            <a:r>
              <a:rPr lang="en-US" sz="2000" dirty="0" smtClean="0"/>
              <a:t>Several schemes for determining compatible chemical segregation are presented in the literature</a:t>
            </a:r>
          </a:p>
          <a:p>
            <a:pPr marL="560070" lvl="1" indent="-285750">
              <a:spcBef>
                <a:spcPts val="0"/>
              </a:spcBef>
              <a:buClr>
                <a:schemeClr val="accent2">
                  <a:lumMod val="60000"/>
                  <a:lumOff val="40000"/>
                </a:schemeClr>
              </a:buClr>
              <a:buSzPct val="100000"/>
              <a:buFont typeface="Calibri" panose="020F0502020204030204" pitchFamily="34" charset="0"/>
              <a:buChar char="–"/>
            </a:pPr>
            <a:r>
              <a:rPr lang="en-US" sz="1800" dirty="0" smtClean="0"/>
              <a:t>it is important to remember that no single method is perfect</a:t>
            </a:r>
          </a:p>
          <a:p>
            <a:pPr marL="560070" lvl="1" indent="-285750">
              <a:spcBef>
                <a:spcPts val="0"/>
              </a:spcBef>
              <a:buClr>
                <a:schemeClr val="accent2">
                  <a:lumMod val="60000"/>
                  <a:lumOff val="40000"/>
                </a:schemeClr>
              </a:buClr>
              <a:buSzPct val="100000"/>
              <a:buFont typeface="Calibri" panose="020F0502020204030204" pitchFamily="34" charset="0"/>
              <a:buChar char="–"/>
            </a:pPr>
            <a:r>
              <a:rPr lang="en-US" sz="2000" dirty="0" smtClean="0"/>
              <a:t>many chemicals present more than one hazard (ex. fuming nitric acid is a strong inorganic acid, a class 3oxidizer and a class 1 water reactive)</a:t>
            </a:r>
          </a:p>
          <a:p>
            <a:pPr marL="560070" lvl="1" indent="-285750">
              <a:spcBef>
                <a:spcPts val="0"/>
              </a:spcBef>
              <a:buClr>
                <a:schemeClr val="accent2">
                  <a:lumMod val="60000"/>
                  <a:lumOff val="40000"/>
                </a:schemeClr>
              </a:buClr>
              <a:buSzPct val="100000"/>
              <a:buFont typeface="Calibri" panose="020F0502020204030204" pitchFamily="34" charset="0"/>
              <a:buChar char="–"/>
            </a:pPr>
            <a:r>
              <a:rPr lang="en-US" sz="2000" dirty="0" smtClean="0"/>
              <a:t>Some chemicals w/in the same hazard family are not compatible (ex. oxidizers dichloroisocynaurate and calcium hypochlorite form shock sensitive nitrogen trichloride when mixed)</a:t>
            </a:r>
          </a:p>
          <a:p>
            <a:pPr marL="274320" lvl="1" indent="0">
              <a:spcBef>
                <a:spcPts val="0"/>
              </a:spcBef>
              <a:buClr>
                <a:schemeClr val="accent2">
                  <a:lumMod val="75000"/>
                </a:schemeClr>
              </a:buClr>
              <a:buSzPct val="125000"/>
              <a:buNone/>
            </a:pPr>
            <a:endParaRPr lang="en-US" sz="1100" dirty="0"/>
          </a:p>
          <a:p>
            <a:pPr marL="274320" lvl="1" indent="0">
              <a:spcBef>
                <a:spcPts val="0"/>
              </a:spcBef>
              <a:buClr>
                <a:schemeClr val="accent2">
                  <a:lumMod val="75000"/>
                </a:schemeClr>
              </a:buClr>
              <a:buSzPct val="125000"/>
              <a:buNone/>
            </a:pPr>
            <a:r>
              <a:rPr lang="en-US" sz="2000" b="1" dirty="0" smtClean="0"/>
              <a:t>NOTE:  Because </a:t>
            </a:r>
            <a:r>
              <a:rPr lang="en-US" sz="2000" b="1" dirty="0"/>
              <a:t>of the number of exceptions, no complete reference table </a:t>
            </a:r>
            <a:r>
              <a:rPr lang="en-US" sz="2000" b="1" dirty="0" smtClean="0"/>
              <a:t>is </a:t>
            </a:r>
            <a:r>
              <a:rPr lang="en-US" sz="2000" b="1" dirty="0"/>
              <a:t>available</a:t>
            </a:r>
          </a:p>
          <a:p>
            <a:pPr marL="274320" lvl="1" indent="0">
              <a:spcBef>
                <a:spcPts val="0"/>
              </a:spcBef>
              <a:buClr>
                <a:schemeClr val="accent2">
                  <a:lumMod val="75000"/>
                </a:schemeClr>
              </a:buClr>
              <a:buSzPct val="125000"/>
              <a:buNone/>
            </a:pPr>
            <a:endParaRPr lang="en-US" sz="2000" dirty="0" smtClean="0"/>
          </a:p>
          <a:p>
            <a:pPr marL="617220" lvl="1" indent="-342900">
              <a:spcBef>
                <a:spcPts val="0"/>
              </a:spcBef>
              <a:buClr>
                <a:schemeClr val="accent2">
                  <a:lumMod val="60000"/>
                  <a:lumOff val="40000"/>
                </a:schemeClr>
              </a:buClr>
              <a:buSzPct val="100000"/>
              <a:buFont typeface="Calibri" panose="020F0502020204030204" pitchFamily="34" charset="0"/>
              <a:buChar char="–"/>
            </a:pPr>
            <a:endParaRPr lang="en-US" sz="2000" dirty="0"/>
          </a:p>
          <a:p>
            <a:pPr marL="274320" lvl="1" indent="0">
              <a:spcBef>
                <a:spcPts val="0"/>
              </a:spcBef>
              <a:buClr>
                <a:schemeClr val="accent2">
                  <a:lumMod val="75000"/>
                </a:schemeClr>
              </a:buClr>
              <a:buSzPct val="125000"/>
              <a:buNone/>
            </a:pPr>
            <a:endParaRPr lang="en-US" sz="2000" dirty="0" smtClean="0"/>
          </a:p>
          <a:p>
            <a:pPr marL="274320" lvl="1" indent="0">
              <a:spcBef>
                <a:spcPts val="0"/>
              </a:spcBef>
              <a:buClr>
                <a:schemeClr val="accent2">
                  <a:lumMod val="75000"/>
                </a:schemeClr>
              </a:buClr>
              <a:buSzPct val="125000"/>
              <a:buNone/>
            </a:pPr>
            <a:endParaRPr lang="en-US" sz="1200" dirty="0"/>
          </a:p>
          <a:p>
            <a:pPr marL="274320" lvl="1" indent="0">
              <a:spcBef>
                <a:spcPts val="0"/>
              </a:spcBef>
              <a:buClr>
                <a:schemeClr val="accent2">
                  <a:lumMod val="75000"/>
                </a:schemeClr>
              </a:buClr>
              <a:buSzPct val="125000"/>
              <a:buNone/>
            </a:pPr>
            <a:endParaRPr lang="en-US" sz="1200" dirty="0"/>
          </a:p>
        </p:txBody>
      </p:sp>
      <p:sp>
        <p:nvSpPr>
          <p:cNvPr id="9" name="Text Placeholder 8"/>
          <p:cNvSpPr>
            <a:spLocks noGrp="1"/>
          </p:cNvSpPr>
          <p:nvPr>
            <p:ph type="body" sz="half" idx="4294967295"/>
          </p:nvPr>
        </p:nvSpPr>
        <p:spPr>
          <a:xfrm>
            <a:off x="5956300" y="1524000"/>
            <a:ext cx="3187700" cy="228600"/>
          </a:xfrm>
        </p:spPr>
        <p:txBody>
          <a:bodyPr>
            <a:normAutofit fontScale="40000" lnSpcReduction="20000"/>
          </a:bodyPr>
          <a:lstStyle/>
          <a:p>
            <a:endParaRPr lang="en-US" dirty="0" smtClean="0"/>
          </a:p>
          <a:p>
            <a:endParaRPr lang="en-US" dirty="0"/>
          </a:p>
        </p:txBody>
      </p:sp>
      <p:pic>
        <p:nvPicPr>
          <p:cNvPr id="4" name="Picture 2" descr="http://www.cshema.org/assets/0/8722/8780/8783/ed732c69-f6f5-44a6-9342-223a7914b34d.jpg"/>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924800" y="6248400"/>
            <a:ext cx="887414" cy="5043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09751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8">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8">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8">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8">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8382000" cy="1020762"/>
          </a:xfrm>
        </p:spPr>
        <p:txBody>
          <a:bodyPr>
            <a:normAutofit fontScale="90000"/>
          </a:bodyPr>
          <a:lstStyle/>
          <a:p>
            <a:r>
              <a:rPr lang="en-US" dirty="0"/>
              <a:t>Compatible Storage of </a:t>
            </a:r>
            <a:r>
              <a:rPr lang="en-US" dirty="0" smtClean="0"/>
              <a:t>Chemicals: </a:t>
            </a:r>
            <a:br>
              <a:rPr lang="en-US" dirty="0" smtClean="0"/>
            </a:br>
            <a:r>
              <a:rPr lang="en-US" sz="2200" dirty="0" smtClean="0"/>
              <a:t>Hazard Class Determination- a common method</a:t>
            </a:r>
            <a:r>
              <a:rPr lang="en-US" sz="2200" baseline="30000" dirty="0" smtClean="0"/>
              <a:t>1</a:t>
            </a:r>
            <a:r>
              <a:rPr lang="en-US" sz="2200" dirty="0" smtClean="0"/>
              <a:t> used by laboratories</a:t>
            </a:r>
            <a:endParaRPr lang="en-US" sz="2200" dirty="0"/>
          </a:p>
        </p:txBody>
      </p:sp>
      <p:sp>
        <p:nvSpPr>
          <p:cNvPr id="10" name="Content Placeholder 9"/>
          <p:cNvSpPr>
            <a:spLocks noGrp="1"/>
          </p:cNvSpPr>
          <p:nvPr>
            <p:ph sz="quarter" idx="1"/>
          </p:nvPr>
        </p:nvSpPr>
        <p:spPr>
          <a:xfrm>
            <a:off x="228600" y="1524001"/>
            <a:ext cx="4876800" cy="4976572"/>
          </a:xfrm>
        </p:spPr>
        <p:txBody>
          <a:bodyPr>
            <a:normAutofit fontScale="70000" lnSpcReduction="20000"/>
          </a:bodyPr>
          <a:lstStyle/>
          <a:p>
            <a:pPr marL="285750" lvl="0" indent="-285750">
              <a:lnSpc>
                <a:spcPct val="120000"/>
              </a:lnSpc>
              <a:spcBef>
                <a:spcPts val="0"/>
              </a:spcBef>
              <a:buClr>
                <a:srgbClr val="D7361B"/>
              </a:buClr>
              <a:buSzPct val="125000"/>
              <a:buBlip>
                <a:blip r:embed="rId3"/>
              </a:buBlip>
            </a:pPr>
            <a:r>
              <a:rPr lang="en-US" sz="2000" dirty="0">
                <a:solidFill>
                  <a:prstClr val="black"/>
                </a:solidFill>
              </a:rPr>
              <a:t>Corrosives </a:t>
            </a:r>
            <a:endParaRPr lang="en-US" sz="2000" dirty="0" smtClean="0">
              <a:solidFill>
                <a:prstClr val="black"/>
              </a:solidFill>
            </a:endParaRPr>
          </a:p>
          <a:p>
            <a:pPr marL="560070" lvl="1" indent="-285750">
              <a:lnSpc>
                <a:spcPct val="120000"/>
              </a:lnSpc>
              <a:spcBef>
                <a:spcPts val="0"/>
              </a:spcBef>
              <a:buClr>
                <a:schemeClr val="accent2">
                  <a:lumMod val="60000"/>
                  <a:lumOff val="40000"/>
                </a:schemeClr>
              </a:buClr>
              <a:buSzPct val="125000"/>
              <a:buFont typeface="Calibri" panose="020F0502020204030204" pitchFamily="34" charset="0"/>
              <a:buChar char="–"/>
            </a:pPr>
            <a:r>
              <a:rPr lang="en-US" sz="1800" dirty="0" smtClean="0">
                <a:solidFill>
                  <a:prstClr val="black"/>
                </a:solidFill>
              </a:rPr>
              <a:t>Acids</a:t>
            </a:r>
          </a:p>
          <a:p>
            <a:pPr lvl="2">
              <a:lnSpc>
                <a:spcPct val="120000"/>
              </a:lnSpc>
              <a:spcBef>
                <a:spcPts val="0"/>
              </a:spcBef>
              <a:buClr>
                <a:schemeClr val="accent3"/>
              </a:buClr>
              <a:buSzPct val="125000"/>
              <a:buFont typeface="Wingdings" panose="05000000000000000000" pitchFamily="2" charset="2"/>
              <a:buChar char="§"/>
            </a:pPr>
            <a:r>
              <a:rPr lang="en-US" sz="1600" dirty="0" smtClean="0">
                <a:solidFill>
                  <a:prstClr val="black"/>
                </a:solidFill>
              </a:rPr>
              <a:t>Inorganic (mineral) acids (ex., hydrochloric, phosphoric)</a:t>
            </a:r>
          </a:p>
          <a:p>
            <a:pPr lvl="2">
              <a:lnSpc>
                <a:spcPct val="120000"/>
              </a:lnSpc>
              <a:spcBef>
                <a:spcPts val="0"/>
              </a:spcBef>
              <a:buClr>
                <a:schemeClr val="accent3"/>
              </a:buClr>
              <a:buSzPct val="125000"/>
              <a:buFont typeface="Wingdings" panose="05000000000000000000" pitchFamily="2" charset="2"/>
              <a:buChar char="§"/>
            </a:pPr>
            <a:r>
              <a:rPr lang="en-US" sz="1600" dirty="0" smtClean="0">
                <a:solidFill>
                  <a:prstClr val="black"/>
                </a:solidFill>
              </a:rPr>
              <a:t>Organic </a:t>
            </a:r>
            <a:r>
              <a:rPr lang="en-US" sz="1600" dirty="0">
                <a:solidFill>
                  <a:prstClr val="black"/>
                </a:solidFill>
              </a:rPr>
              <a:t>acids (acetic, </a:t>
            </a:r>
            <a:r>
              <a:rPr lang="en-US" sz="1600" dirty="0" smtClean="0">
                <a:solidFill>
                  <a:prstClr val="black"/>
                </a:solidFill>
              </a:rPr>
              <a:t>formic)</a:t>
            </a:r>
          </a:p>
          <a:p>
            <a:pPr lvl="2">
              <a:lnSpc>
                <a:spcPct val="120000"/>
              </a:lnSpc>
              <a:spcBef>
                <a:spcPts val="0"/>
              </a:spcBef>
              <a:buClr>
                <a:schemeClr val="accent3"/>
              </a:buClr>
              <a:buSzPct val="125000"/>
              <a:buFont typeface="Wingdings" panose="05000000000000000000" pitchFamily="2" charset="2"/>
              <a:buChar char="§"/>
            </a:pPr>
            <a:r>
              <a:rPr lang="en-US" sz="1600" dirty="0" smtClean="0">
                <a:solidFill>
                  <a:prstClr val="black"/>
                </a:solidFill>
              </a:rPr>
              <a:t>Oxidizing Acids (ex. nitric, chromic, </a:t>
            </a:r>
            <a:r>
              <a:rPr lang="en-US" sz="1600" dirty="0"/>
              <a:t>p</a:t>
            </a:r>
            <a:r>
              <a:rPr lang="en-US" altLang="en-US" sz="1600" dirty="0" smtClean="0"/>
              <a:t>erchloric and concentrated sulfuric)</a:t>
            </a:r>
          </a:p>
          <a:p>
            <a:pPr lvl="1">
              <a:lnSpc>
                <a:spcPct val="120000"/>
              </a:lnSpc>
              <a:spcBef>
                <a:spcPts val="0"/>
              </a:spcBef>
              <a:buClr>
                <a:schemeClr val="accent2">
                  <a:lumMod val="60000"/>
                  <a:lumOff val="40000"/>
                </a:schemeClr>
              </a:buClr>
              <a:buSzPct val="125000"/>
              <a:buFont typeface="Calibri" panose="020F0502020204030204" pitchFamily="34" charset="0"/>
              <a:buChar char="–"/>
            </a:pPr>
            <a:r>
              <a:rPr lang="en-US" sz="2000" dirty="0">
                <a:solidFill>
                  <a:prstClr val="black"/>
                </a:solidFill>
              </a:rPr>
              <a:t>Caustic </a:t>
            </a:r>
            <a:r>
              <a:rPr lang="en-US" sz="2000" dirty="0" smtClean="0">
                <a:solidFill>
                  <a:prstClr val="black"/>
                </a:solidFill>
              </a:rPr>
              <a:t>alkalis</a:t>
            </a:r>
          </a:p>
          <a:p>
            <a:pPr lvl="2">
              <a:lnSpc>
                <a:spcPct val="120000"/>
              </a:lnSpc>
              <a:spcBef>
                <a:spcPts val="0"/>
              </a:spcBef>
              <a:buClr>
                <a:schemeClr val="accent3"/>
              </a:buClr>
              <a:buSzPct val="125000"/>
              <a:buFont typeface="Wingdings" panose="05000000000000000000" pitchFamily="2" charset="2"/>
              <a:buChar char="§"/>
            </a:pPr>
            <a:r>
              <a:rPr lang="en-US" sz="1600" dirty="0" smtClean="0">
                <a:solidFill>
                  <a:prstClr val="black"/>
                </a:solidFill>
              </a:rPr>
              <a:t>Organic bases (ex. Triethanolamine)</a:t>
            </a:r>
          </a:p>
          <a:p>
            <a:pPr lvl="2">
              <a:lnSpc>
                <a:spcPct val="120000"/>
              </a:lnSpc>
              <a:spcBef>
                <a:spcPts val="0"/>
              </a:spcBef>
              <a:buClr>
                <a:schemeClr val="accent3"/>
              </a:buClr>
              <a:buSzPct val="125000"/>
              <a:buFont typeface="Wingdings" panose="05000000000000000000" pitchFamily="2" charset="2"/>
              <a:buChar char="§"/>
            </a:pPr>
            <a:r>
              <a:rPr lang="en-US" sz="1600" dirty="0" smtClean="0">
                <a:solidFill>
                  <a:prstClr val="black"/>
                </a:solidFill>
              </a:rPr>
              <a:t>Inorganic bases </a:t>
            </a:r>
          </a:p>
          <a:p>
            <a:pPr lvl="2">
              <a:lnSpc>
                <a:spcPct val="120000"/>
              </a:lnSpc>
              <a:spcBef>
                <a:spcPts val="0"/>
              </a:spcBef>
              <a:buClr>
                <a:schemeClr val="accent3"/>
              </a:buClr>
              <a:buSzPct val="125000"/>
              <a:buFont typeface="Wingdings" panose="05000000000000000000" pitchFamily="2" charset="2"/>
              <a:buChar char="§"/>
            </a:pPr>
            <a:endParaRPr lang="en-US" sz="1200" dirty="0">
              <a:solidFill>
                <a:prstClr val="black"/>
              </a:solidFill>
            </a:endParaRPr>
          </a:p>
          <a:p>
            <a:pPr marL="285750" lvl="0" indent="-285750">
              <a:lnSpc>
                <a:spcPct val="120000"/>
              </a:lnSpc>
              <a:spcBef>
                <a:spcPts val="0"/>
              </a:spcBef>
              <a:buClr>
                <a:srgbClr val="D7361B"/>
              </a:buClr>
              <a:buSzPct val="125000"/>
              <a:buBlip>
                <a:blip r:embed="rId3"/>
              </a:buBlip>
            </a:pPr>
            <a:r>
              <a:rPr lang="en-US" sz="2000" dirty="0" smtClean="0">
                <a:solidFill>
                  <a:prstClr val="black"/>
                </a:solidFill>
              </a:rPr>
              <a:t>Non-reactive Flammables/Combustibles, including solvents </a:t>
            </a:r>
          </a:p>
          <a:p>
            <a:pPr marL="0" lvl="0" indent="0">
              <a:lnSpc>
                <a:spcPct val="120000"/>
              </a:lnSpc>
              <a:spcBef>
                <a:spcPts val="0"/>
              </a:spcBef>
              <a:buClr>
                <a:srgbClr val="D7361B"/>
              </a:buClr>
              <a:buSzPct val="125000"/>
              <a:buNone/>
            </a:pPr>
            <a:r>
              <a:rPr lang="en-US" sz="2000" dirty="0" smtClean="0">
                <a:solidFill>
                  <a:prstClr val="black"/>
                </a:solidFill>
              </a:rPr>
              <a:t> </a:t>
            </a:r>
            <a:endParaRPr lang="en-US" sz="2000" dirty="0">
              <a:solidFill>
                <a:prstClr val="black"/>
              </a:solidFill>
            </a:endParaRPr>
          </a:p>
          <a:p>
            <a:pPr marL="285750" lvl="0" indent="-285750">
              <a:lnSpc>
                <a:spcPct val="120000"/>
              </a:lnSpc>
              <a:spcBef>
                <a:spcPts val="0"/>
              </a:spcBef>
              <a:buClr>
                <a:srgbClr val="D7361B"/>
              </a:buClr>
              <a:buSzPct val="125000"/>
              <a:buBlip>
                <a:blip r:embed="rId3"/>
              </a:buBlip>
            </a:pPr>
            <a:r>
              <a:rPr lang="en-US" sz="2000" dirty="0" smtClean="0">
                <a:solidFill>
                  <a:prstClr val="black"/>
                </a:solidFill>
              </a:rPr>
              <a:t>Toxins</a:t>
            </a:r>
          </a:p>
          <a:p>
            <a:pPr marL="560070" lvl="1" indent="-285750">
              <a:lnSpc>
                <a:spcPct val="120000"/>
              </a:lnSpc>
              <a:spcBef>
                <a:spcPts val="0"/>
              </a:spcBef>
              <a:buClr>
                <a:schemeClr val="accent2">
                  <a:lumMod val="60000"/>
                  <a:lumOff val="40000"/>
                </a:schemeClr>
              </a:buClr>
              <a:buSzPct val="125000"/>
              <a:buFont typeface="Calibri" panose="020F0502020204030204" pitchFamily="34" charset="0"/>
              <a:buChar char="–"/>
            </a:pPr>
            <a:r>
              <a:rPr lang="en-US" sz="1800" dirty="0" smtClean="0">
                <a:solidFill>
                  <a:prstClr val="black"/>
                </a:solidFill>
              </a:rPr>
              <a:t>Volatile solids and liquids</a:t>
            </a:r>
          </a:p>
          <a:p>
            <a:pPr marL="560070" lvl="1" indent="-285750">
              <a:lnSpc>
                <a:spcPct val="120000"/>
              </a:lnSpc>
              <a:spcBef>
                <a:spcPts val="0"/>
              </a:spcBef>
              <a:buClr>
                <a:schemeClr val="accent2">
                  <a:lumMod val="60000"/>
                  <a:lumOff val="40000"/>
                </a:schemeClr>
              </a:buClr>
              <a:buSzPct val="125000"/>
              <a:buFont typeface="Calibri" panose="020F0502020204030204" pitchFamily="34" charset="0"/>
              <a:buChar char="–"/>
            </a:pPr>
            <a:r>
              <a:rPr lang="en-US" sz="1800" dirty="0" smtClean="0">
                <a:solidFill>
                  <a:prstClr val="black"/>
                </a:solidFill>
              </a:rPr>
              <a:t>Highly </a:t>
            </a:r>
            <a:r>
              <a:rPr lang="en-US" sz="1800" dirty="0">
                <a:solidFill>
                  <a:prstClr val="black"/>
                </a:solidFill>
              </a:rPr>
              <a:t>toxic or </a:t>
            </a:r>
            <a:r>
              <a:rPr lang="en-US" sz="1800" dirty="0" smtClean="0">
                <a:solidFill>
                  <a:prstClr val="black"/>
                </a:solidFill>
              </a:rPr>
              <a:t>carcinogenic</a:t>
            </a:r>
          </a:p>
          <a:p>
            <a:pPr marL="560070" lvl="1" indent="-285750">
              <a:lnSpc>
                <a:spcPct val="120000"/>
              </a:lnSpc>
              <a:spcBef>
                <a:spcPts val="0"/>
              </a:spcBef>
              <a:buClr>
                <a:schemeClr val="accent2">
                  <a:lumMod val="60000"/>
                  <a:lumOff val="40000"/>
                </a:schemeClr>
              </a:buClr>
              <a:buSzPct val="125000"/>
              <a:buFont typeface="Calibri" panose="020F0502020204030204" pitchFamily="34" charset="0"/>
              <a:buChar char="–"/>
            </a:pPr>
            <a:r>
              <a:rPr lang="en-US" sz="1800" dirty="0">
                <a:solidFill>
                  <a:prstClr val="black"/>
                </a:solidFill>
              </a:rPr>
              <a:t>Poison Gas</a:t>
            </a:r>
          </a:p>
          <a:p>
            <a:pPr marL="274320" lvl="1" indent="0">
              <a:lnSpc>
                <a:spcPct val="120000"/>
              </a:lnSpc>
              <a:spcBef>
                <a:spcPts val="0"/>
              </a:spcBef>
              <a:buClr>
                <a:schemeClr val="accent2">
                  <a:lumMod val="60000"/>
                  <a:lumOff val="40000"/>
                </a:schemeClr>
              </a:buClr>
              <a:buSzPct val="125000"/>
              <a:buNone/>
            </a:pPr>
            <a:endParaRPr lang="en-US" sz="1800" dirty="0" smtClean="0">
              <a:solidFill>
                <a:prstClr val="black"/>
              </a:solidFill>
            </a:endParaRPr>
          </a:p>
          <a:p>
            <a:pPr marL="285750" lvl="0" indent="-285750">
              <a:lnSpc>
                <a:spcPct val="120000"/>
              </a:lnSpc>
              <a:spcBef>
                <a:spcPts val="0"/>
              </a:spcBef>
              <a:buClr>
                <a:srgbClr val="D7361B"/>
              </a:buClr>
              <a:buSzPct val="125000"/>
              <a:buBlip>
                <a:blip r:embed="rId3"/>
              </a:buBlip>
            </a:pPr>
            <a:r>
              <a:rPr lang="en-US" sz="2000" dirty="0" smtClean="0">
                <a:solidFill>
                  <a:prstClr val="black"/>
                </a:solidFill>
              </a:rPr>
              <a:t>Oxidizers</a:t>
            </a:r>
          </a:p>
          <a:p>
            <a:pPr marL="0" lvl="0" indent="0">
              <a:lnSpc>
                <a:spcPct val="120000"/>
              </a:lnSpc>
              <a:spcBef>
                <a:spcPts val="0"/>
              </a:spcBef>
              <a:buClr>
                <a:srgbClr val="D7361B"/>
              </a:buClr>
              <a:buSzPct val="125000"/>
              <a:buNone/>
            </a:pPr>
            <a:endParaRPr lang="en-US" sz="1400" dirty="0" smtClean="0">
              <a:solidFill>
                <a:prstClr val="black"/>
              </a:solidFill>
            </a:endParaRPr>
          </a:p>
          <a:p>
            <a:pPr marL="285750" lvl="0" indent="-285750">
              <a:lnSpc>
                <a:spcPct val="120000"/>
              </a:lnSpc>
              <a:spcBef>
                <a:spcPts val="0"/>
              </a:spcBef>
              <a:buClr>
                <a:srgbClr val="D7361B"/>
              </a:buClr>
              <a:buSzPct val="125000"/>
              <a:buBlip>
                <a:blip r:embed="rId3"/>
              </a:buBlip>
            </a:pPr>
            <a:r>
              <a:rPr lang="en-US" sz="2000" dirty="0" smtClean="0">
                <a:solidFill>
                  <a:prstClr val="black"/>
                </a:solidFill>
              </a:rPr>
              <a:t>Highly </a:t>
            </a:r>
            <a:r>
              <a:rPr lang="en-US" sz="2000" dirty="0">
                <a:solidFill>
                  <a:prstClr val="black"/>
                </a:solidFill>
              </a:rPr>
              <a:t>R</a:t>
            </a:r>
            <a:r>
              <a:rPr lang="en-US" sz="2000" dirty="0" smtClean="0">
                <a:solidFill>
                  <a:prstClr val="black"/>
                </a:solidFill>
              </a:rPr>
              <a:t>eactive </a:t>
            </a:r>
          </a:p>
          <a:p>
            <a:pPr marL="560070" lvl="1" indent="-285750">
              <a:lnSpc>
                <a:spcPct val="120000"/>
              </a:lnSpc>
              <a:spcBef>
                <a:spcPts val="0"/>
              </a:spcBef>
              <a:buClr>
                <a:schemeClr val="accent2">
                  <a:lumMod val="60000"/>
                  <a:lumOff val="40000"/>
                </a:schemeClr>
              </a:buClr>
              <a:buSzPct val="125000"/>
              <a:buFont typeface="Calibri" panose="020F0502020204030204" pitchFamily="34" charset="0"/>
              <a:buChar char="–"/>
            </a:pPr>
            <a:r>
              <a:rPr lang="en-US" sz="1600" dirty="0" smtClean="0">
                <a:solidFill>
                  <a:prstClr val="black"/>
                </a:solidFill>
              </a:rPr>
              <a:t>Pyrophorics and water reactives</a:t>
            </a:r>
          </a:p>
          <a:p>
            <a:pPr marL="560070" lvl="1" indent="-285750">
              <a:lnSpc>
                <a:spcPct val="120000"/>
              </a:lnSpc>
              <a:spcBef>
                <a:spcPts val="0"/>
              </a:spcBef>
              <a:buClr>
                <a:schemeClr val="accent2">
                  <a:lumMod val="60000"/>
                  <a:lumOff val="40000"/>
                </a:schemeClr>
              </a:buClr>
              <a:buSzPct val="125000"/>
              <a:buFont typeface="Calibri" panose="020F0502020204030204" pitchFamily="34" charset="0"/>
              <a:buChar char="–"/>
            </a:pPr>
            <a:r>
              <a:rPr lang="en-US" sz="1800" dirty="0" smtClean="0">
                <a:solidFill>
                  <a:prstClr val="black"/>
                </a:solidFill>
              </a:rPr>
              <a:t>Explosives </a:t>
            </a:r>
            <a:r>
              <a:rPr lang="en-US" sz="1800" dirty="0">
                <a:solidFill>
                  <a:prstClr val="black"/>
                </a:solidFill>
              </a:rPr>
              <a:t>or other Highly Unstable </a:t>
            </a:r>
            <a:r>
              <a:rPr lang="en-US" sz="1800" dirty="0" smtClean="0">
                <a:solidFill>
                  <a:prstClr val="black"/>
                </a:solidFill>
              </a:rPr>
              <a:t>Materials</a:t>
            </a:r>
          </a:p>
          <a:p>
            <a:pPr marL="560070" lvl="1" indent="-285750">
              <a:lnSpc>
                <a:spcPct val="120000"/>
              </a:lnSpc>
              <a:spcBef>
                <a:spcPts val="0"/>
              </a:spcBef>
              <a:buClr>
                <a:schemeClr val="accent2">
                  <a:lumMod val="60000"/>
                  <a:lumOff val="40000"/>
                </a:schemeClr>
              </a:buClr>
              <a:buSzPct val="125000"/>
              <a:buFont typeface="Calibri" panose="020F0502020204030204" pitchFamily="34" charset="0"/>
              <a:buChar char="–"/>
            </a:pPr>
            <a:endParaRPr lang="en-US" sz="1400" dirty="0">
              <a:solidFill>
                <a:prstClr val="black"/>
              </a:solidFill>
            </a:endParaRPr>
          </a:p>
          <a:p>
            <a:pPr marL="285750" lvl="0" indent="-285750">
              <a:lnSpc>
                <a:spcPct val="120000"/>
              </a:lnSpc>
              <a:spcBef>
                <a:spcPts val="0"/>
              </a:spcBef>
              <a:buClr>
                <a:srgbClr val="D7361B"/>
              </a:buClr>
              <a:buSzPct val="125000"/>
              <a:buBlip>
                <a:blip r:embed="rId3"/>
              </a:buBlip>
            </a:pPr>
            <a:r>
              <a:rPr lang="en-US" sz="2000" dirty="0" smtClean="0">
                <a:solidFill>
                  <a:prstClr val="black"/>
                </a:solidFill>
              </a:rPr>
              <a:t>Not intrinsically reactive, flammable or combustible</a:t>
            </a:r>
          </a:p>
          <a:p>
            <a:pPr marL="0" indent="0">
              <a:lnSpc>
                <a:spcPct val="120000"/>
              </a:lnSpc>
              <a:spcBef>
                <a:spcPts val="0"/>
              </a:spcBef>
              <a:buClr>
                <a:srgbClr val="D7361B"/>
              </a:buClr>
              <a:buSzPct val="125000"/>
              <a:buNone/>
            </a:pPr>
            <a:endParaRPr lang="en-US" sz="2000" dirty="0" smtClean="0">
              <a:solidFill>
                <a:prstClr val="black"/>
              </a:solidFill>
            </a:endParaRPr>
          </a:p>
          <a:p>
            <a:pPr marL="285750" lvl="0" indent="-285750">
              <a:lnSpc>
                <a:spcPct val="120000"/>
              </a:lnSpc>
              <a:spcBef>
                <a:spcPts val="0"/>
              </a:spcBef>
              <a:buClr>
                <a:srgbClr val="D7361B"/>
              </a:buClr>
              <a:buSzPct val="125000"/>
              <a:buBlip>
                <a:blip r:embed="rId3"/>
              </a:buBlip>
            </a:pPr>
            <a:r>
              <a:rPr lang="en-US" sz="2000" dirty="0" smtClean="0">
                <a:solidFill>
                  <a:prstClr val="black"/>
                </a:solidFill>
              </a:rPr>
              <a:t>Incompatible with All other Storage Classes</a:t>
            </a:r>
          </a:p>
          <a:p>
            <a:pPr marL="274320" lvl="1" indent="0">
              <a:lnSpc>
                <a:spcPct val="120000"/>
              </a:lnSpc>
              <a:spcBef>
                <a:spcPts val="0"/>
              </a:spcBef>
              <a:buClr>
                <a:schemeClr val="accent2">
                  <a:lumMod val="60000"/>
                  <a:lumOff val="40000"/>
                </a:schemeClr>
              </a:buClr>
              <a:buSzPct val="125000"/>
              <a:buNone/>
            </a:pPr>
            <a:endParaRPr lang="en-US" sz="1800" dirty="0">
              <a:solidFill>
                <a:prstClr val="black"/>
              </a:solidFill>
            </a:endParaRPr>
          </a:p>
        </p:txBody>
      </p:sp>
      <p:pic>
        <p:nvPicPr>
          <p:cNvPr id="1033" name="Picture 9" descr="C:\Users\mmcrae\AppData\Local\Microsoft\Windows\Temporary Internet Files\Content.IE5\KGH231R3\chemicals1[1].gif"/>
          <p:cNvPicPr>
            <a:picLocks noGrp="1" noChangeAspect="1" noChangeArrowheads="1"/>
          </p:cNvPicPr>
          <p:nvPr>
            <p:ph sz="quarter" idx="2"/>
          </p:nvPr>
        </p:nvPicPr>
        <p:blipFill>
          <a:blip r:embed="rId4">
            <a:extLst>
              <a:ext uri="{28A0092B-C50C-407E-A947-70E740481C1C}">
                <a14:useLocalDpi xmlns:a14="http://schemas.microsoft.com/office/drawing/2010/main" val="0"/>
              </a:ext>
            </a:extLst>
          </a:blip>
          <a:stretch>
            <a:fillRect/>
          </a:stretch>
        </p:blipFill>
        <p:spPr bwMode="auto">
          <a:xfrm>
            <a:off x="4933950" y="2385309"/>
            <a:ext cx="3749675" cy="2696982"/>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http://www.cshema.org/assets/0/8722/8780/8783/ed732c69-f6f5-44a6-9342-223a7914b34d.jpg"/>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924800" y="6248400"/>
            <a:ext cx="887414" cy="504347"/>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304800" y="6500573"/>
            <a:ext cx="7620000" cy="246221"/>
          </a:xfrm>
          <a:prstGeom prst="rect">
            <a:avLst/>
          </a:prstGeom>
          <a:noFill/>
        </p:spPr>
        <p:txBody>
          <a:bodyPr wrap="square" rtlCol="0">
            <a:spAutoFit/>
          </a:bodyPr>
          <a:lstStyle/>
          <a:p>
            <a:r>
              <a:rPr lang="en-US" sz="1000" baseline="30000" dirty="0" smtClean="0"/>
              <a:t>1</a:t>
            </a:r>
            <a:r>
              <a:rPr lang="en-US" sz="1000" dirty="0" smtClean="0"/>
              <a:t>adapted from Prudent Practices in the Laboratory:  Handling and Management of Chemical Hazards,  Updated Version, The National Academies Press, 2011</a:t>
            </a:r>
            <a:endParaRPr lang="en-US" sz="1000" dirty="0"/>
          </a:p>
        </p:txBody>
      </p:sp>
    </p:spTree>
    <p:extLst>
      <p:ext uri="{BB962C8B-B14F-4D97-AF65-F5344CB8AC3E}">
        <p14:creationId xmlns:p14="http://schemas.microsoft.com/office/powerpoint/2010/main" val="731107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0">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0">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0">
                                            <p:txEl>
                                              <p:pRg st="9" end="9"/>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0">
                                            <p:txEl>
                                              <p:pRg st="11" end="11"/>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0">
                                            <p:txEl>
                                              <p:pRg st="12" end="12"/>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0">
                                            <p:txEl>
                                              <p:pRg st="13" end="13"/>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0">
                                            <p:txEl>
                                              <p:pRg st="14" end="14"/>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0">
                                            <p:txEl>
                                              <p:pRg st="16" end="16"/>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0">
                                            <p:txEl>
                                              <p:pRg st="18" end="18"/>
                                            </p:txEl>
                                          </p:spTgt>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10">
                                            <p:txEl>
                                              <p:pRg st="19" end="19"/>
                                            </p:txEl>
                                          </p:spTgt>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10">
                                            <p:txEl>
                                              <p:pRg st="20" end="2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10">
                                            <p:txEl>
                                              <p:pRg st="22" end="22"/>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10">
                                            <p:txEl>
                                              <p:pRg st="24" end="2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5181600"/>
            <a:ext cx="1524000" cy="144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304800" y="304800"/>
            <a:ext cx="8153400" cy="1143000"/>
          </a:xfrm>
        </p:spPr>
        <p:txBody>
          <a:bodyPr>
            <a:noAutofit/>
          </a:bodyPr>
          <a:lstStyle/>
          <a:p>
            <a:r>
              <a:rPr lang="en-US" sz="3600" dirty="0" smtClean="0"/>
              <a:t>Deciding on the Best Storage Location for Multi-Hazard Chemicals</a:t>
            </a:r>
            <a:endParaRPr lang="en-US" sz="3600" dirty="0"/>
          </a:p>
        </p:txBody>
      </p:sp>
      <p:sp>
        <p:nvSpPr>
          <p:cNvPr id="3" name="Content Placeholder 2"/>
          <p:cNvSpPr>
            <a:spLocks noGrp="1"/>
          </p:cNvSpPr>
          <p:nvPr>
            <p:ph sz="quarter" idx="1"/>
          </p:nvPr>
        </p:nvSpPr>
        <p:spPr>
          <a:xfrm>
            <a:off x="228600" y="1447800"/>
            <a:ext cx="3962400" cy="4724400"/>
          </a:xfrm>
        </p:spPr>
        <p:txBody>
          <a:bodyPr>
            <a:normAutofit lnSpcReduction="10000"/>
          </a:bodyPr>
          <a:lstStyle/>
          <a:p>
            <a:pPr marL="285750" lvl="0" indent="-285750">
              <a:spcBef>
                <a:spcPts val="0"/>
              </a:spcBef>
              <a:buClr>
                <a:srgbClr val="D7361B"/>
              </a:buClr>
              <a:buSzPct val="125000"/>
              <a:buBlip>
                <a:blip r:embed="rId3"/>
              </a:buBlip>
            </a:pPr>
            <a:endParaRPr lang="en-US" dirty="0" smtClean="0"/>
          </a:p>
          <a:p>
            <a:pPr marL="285750" lvl="0" indent="-285750">
              <a:spcBef>
                <a:spcPts val="0"/>
              </a:spcBef>
              <a:buClr>
                <a:srgbClr val="D7361B"/>
              </a:buClr>
              <a:buSzPct val="125000"/>
              <a:buBlip>
                <a:blip r:embed="rId3"/>
              </a:buBlip>
            </a:pPr>
            <a:endParaRPr lang="en-US" dirty="0" smtClean="0"/>
          </a:p>
          <a:p>
            <a:pPr marL="285750" lvl="0" indent="-285750">
              <a:spcBef>
                <a:spcPts val="0"/>
              </a:spcBef>
              <a:buClr>
                <a:srgbClr val="D7361B"/>
              </a:buClr>
              <a:buSzPct val="125000"/>
              <a:buBlip>
                <a:blip r:embed="rId3"/>
              </a:buBlip>
            </a:pPr>
            <a:endParaRPr lang="en-US" dirty="0"/>
          </a:p>
          <a:p>
            <a:pPr marL="285750" lvl="0" indent="-285750">
              <a:spcBef>
                <a:spcPts val="0"/>
              </a:spcBef>
              <a:buClr>
                <a:srgbClr val="D7361B"/>
              </a:buClr>
              <a:buSzPct val="125000"/>
              <a:buBlip>
                <a:blip r:embed="rId3"/>
              </a:buBlip>
            </a:pPr>
            <a:endParaRPr lang="en-US" dirty="0"/>
          </a:p>
          <a:p>
            <a:pPr marL="285750" lvl="0" indent="-285750">
              <a:spcBef>
                <a:spcPts val="0"/>
              </a:spcBef>
              <a:buClr>
                <a:srgbClr val="D7361B"/>
              </a:buClr>
              <a:buSzPct val="125000"/>
              <a:buBlip>
                <a:blip r:embed="rId3"/>
              </a:buBlip>
            </a:pPr>
            <a:endParaRPr lang="en-US" dirty="0" smtClean="0"/>
          </a:p>
          <a:p>
            <a:pPr marL="285750" lvl="0" indent="-285750">
              <a:spcBef>
                <a:spcPts val="0"/>
              </a:spcBef>
              <a:buClr>
                <a:srgbClr val="D7361B"/>
              </a:buClr>
              <a:buSzPct val="125000"/>
              <a:buBlip>
                <a:blip r:embed="rId3"/>
              </a:buBlip>
            </a:pPr>
            <a:endParaRPr lang="en-US" dirty="0"/>
          </a:p>
          <a:p>
            <a:pPr marL="285750" lvl="0" indent="-285750">
              <a:spcBef>
                <a:spcPts val="0"/>
              </a:spcBef>
              <a:buClr>
                <a:srgbClr val="D7361B"/>
              </a:buClr>
              <a:buSzPct val="125000"/>
              <a:buBlip>
                <a:blip r:embed="rId3"/>
              </a:buBlip>
            </a:pPr>
            <a:endParaRPr lang="en-US" dirty="0" smtClean="0"/>
          </a:p>
          <a:p>
            <a:pPr marL="0" lvl="0" indent="0">
              <a:spcBef>
                <a:spcPts val="0"/>
              </a:spcBef>
              <a:buClr>
                <a:srgbClr val="D7361B"/>
              </a:buClr>
              <a:buSzPct val="125000"/>
              <a:buNone/>
            </a:pPr>
            <a:r>
              <a:rPr lang="en-US" sz="2800" dirty="0" smtClean="0"/>
              <a:t>Many </a:t>
            </a:r>
            <a:r>
              <a:rPr lang="en-US" sz="2800" dirty="0"/>
              <a:t>chemicals, especially liquid chemicals, </a:t>
            </a:r>
            <a:r>
              <a:rPr lang="en-US" sz="2800" dirty="0" smtClean="0"/>
              <a:t>may present several different hazards</a:t>
            </a:r>
          </a:p>
          <a:p>
            <a:pPr marL="0" lvl="0" indent="0">
              <a:spcBef>
                <a:spcPts val="0"/>
              </a:spcBef>
              <a:buClr>
                <a:srgbClr val="D7361B"/>
              </a:buClr>
              <a:buSzPct val="125000"/>
              <a:buNone/>
            </a:pPr>
            <a:endParaRPr lang="en-US" dirty="0" smtClean="0"/>
          </a:p>
          <a:p>
            <a:pPr marL="560070" lvl="1" indent="-285750">
              <a:spcBef>
                <a:spcPts val="0"/>
              </a:spcBef>
              <a:buClr>
                <a:srgbClr val="D7361B"/>
              </a:buClr>
              <a:buSzPct val="125000"/>
              <a:buBlip>
                <a:blip r:embed="rId3"/>
              </a:buBlip>
            </a:pPr>
            <a:endParaRPr lang="en-US" dirty="0"/>
          </a:p>
        </p:txBody>
      </p:sp>
      <p:sp>
        <p:nvSpPr>
          <p:cNvPr id="6" name="Content Placeholder 5"/>
          <p:cNvSpPr>
            <a:spLocks noGrp="1"/>
          </p:cNvSpPr>
          <p:nvPr>
            <p:ph sz="quarter" idx="2"/>
          </p:nvPr>
        </p:nvSpPr>
        <p:spPr>
          <a:xfrm>
            <a:off x="4572000" y="1447800"/>
            <a:ext cx="4267200" cy="4572000"/>
          </a:xfrm>
        </p:spPr>
        <p:txBody>
          <a:bodyPr>
            <a:normAutofit lnSpcReduction="10000"/>
          </a:bodyPr>
          <a:lstStyle/>
          <a:p>
            <a:pPr marL="285750" lvl="0" indent="-285750">
              <a:spcBef>
                <a:spcPts val="0"/>
              </a:spcBef>
              <a:buClr>
                <a:srgbClr val="D7361B"/>
              </a:buClr>
              <a:buSzPct val="125000"/>
              <a:buBlip>
                <a:blip r:embed="rId3"/>
              </a:buBlip>
            </a:pPr>
            <a:r>
              <a:rPr lang="en-US" sz="2400" dirty="0">
                <a:solidFill>
                  <a:prstClr val="black"/>
                </a:solidFill>
              </a:rPr>
              <a:t>To </a:t>
            </a:r>
            <a:r>
              <a:rPr lang="en-US" sz="2400" dirty="0" smtClean="0">
                <a:solidFill>
                  <a:prstClr val="black"/>
                </a:solidFill>
              </a:rPr>
              <a:t>determine how to </a:t>
            </a:r>
            <a:r>
              <a:rPr lang="en-US" sz="2400" dirty="0">
                <a:solidFill>
                  <a:prstClr val="black"/>
                </a:solidFill>
              </a:rPr>
              <a:t>store </a:t>
            </a:r>
            <a:r>
              <a:rPr lang="en-US" sz="2400" dirty="0" smtClean="0">
                <a:solidFill>
                  <a:prstClr val="black"/>
                </a:solidFill>
              </a:rPr>
              <a:t>multi-hazard materials </a:t>
            </a:r>
            <a:r>
              <a:rPr lang="en-US" sz="2400" dirty="0">
                <a:solidFill>
                  <a:prstClr val="black"/>
                </a:solidFill>
              </a:rPr>
              <a:t>be sure </a:t>
            </a:r>
            <a:r>
              <a:rPr lang="en-US" sz="2400" dirty="0" smtClean="0">
                <a:solidFill>
                  <a:prstClr val="black"/>
                </a:solidFill>
              </a:rPr>
              <a:t>to</a:t>
            </a:r>
          </a:p>
          <a:p>
            <a:pPr marL="617220" lvl="1" indent="-342900">
              <a:spcBef>
                <a:spcPts val="0"/>
              </a:spcBef>
              <a:buClr>
                <a:schemeClr val="accent2">
                  <a:lumMod val="60000"/>
                  <a:lumOff val="40000"/>
                </a:schemeClr>
              </a:buClr>
              <a:buSzPct val="100000"/>
              <a:buFont typeface="Calibri" panose="020F0502020204030204" pitchFamily="34" charset="0"/>
              <a:buChar char="–"/>
            </a:pPr>
            <a:r>
              <a:rPr lang="en-US" sz="2000" dirty="0" smtClean="0">
                <a:solidFill>
                  <a:prstClr val="black"/>
                </a:solidFill>
              </a:rPr>
              <a:t>read the chemical’s SDS</a:t>
            </a:r>
            <a:r>
              <a:rPr lang="en-US" sz="2000" dirty="0">
                <a:solidFill>
                  <a:prstClr val="black"/>
                </a:solidFill>
              </a:rPr>
              <a:t>, </a:t>
            </a:r>
            <a:endParaRPr lang="en-US" sz="2000" dirty="0" smtClean="0">
              <a:solidFill>
                <a:prstClr val="black"/>
              </a:solidFill>
            </a:endParaRPr>
          </a:p>
          <a:p>
            <a:pPr marL="617220" lvl="1" indent="-342900">
              <a:spcBef>
                <a:spcPts val="0"/>
              </a:spcBef>
              <a:buClr>
                <a:schemeClr val="accent2">
                  <a:lumMod val="60000"/>
                  <a:lumOff val="40000"/>
                </a:schemeClr>
              </a:buClr>
              <a:buSzPct val="100000"/>
              <a:buFont typeface="Calibri" panose="020F0502020204030204" pitchFamily="34" charset="0"/>
              <a:buChar char="–"/>
            </a:pPr>
            <a:r>
              <a:rPr lang="en-US" sz="2000" dirty="0" smtClean="0">
                <a:solidFill>
                  <a:prstClr val="black"/>
                </a:solidFill>
              </a:rPr>
              <a:t>reference </a:t>
            </a:r>
            <a:r>
              <a:rPr lang="en-US" sz="2000" dirty="0">
                <a:solidFill>
                  <a:prstClr val="black"/>
                </a:solidFill>
              </a:rPr>
              <a:t>several published lists of incompatible chemicals for </a:t>
            </a:r>
            <a:r>
              <a:rPr lang="en-US" sz="2000" dirty="0" smtClean="0">
                <a:solidFill>
                  <a:prstClr val="black"/>
                </a:solidFill>
              </a:rPr>
              <a:t>guidance,  </a:t>
            </a:r>
          </a:p>
          <a:p>
            <a:pPr marL="617220" lvl="1" indent="-342900">
              <a:spcBef>
                <a:spcPts val="0"/>
              </a:spcBef>
              <a:buClr>
                <a:schemeClr val="accent2">
                  <a:lumMod val="60000"/>
                  <a:lumOff val="40000"/>
                </a:schemeClr>
              </a:buClr>
              <a:buSzPct val="100000"/>
              <a:buFont typeface="Calibri" panose="020F0502020204030204" pitchFamily="34" charset="0"/>
              <a:buChar char="–"/>
            </a:pPr>
            <a:r>
              <a:rPr lang="en-US" sz="2000" dirty="0" smtClean="0">
                <a:solidFill>
                  <a:prstClr val="black"/>
                </a:solidFill>
              </a:rPr>
              <a:t>refer to your institution’s chemical storage guidelines and </a:t>
            </a:r>
          </a:p>
          <a:p>
            <a:pPr marL="617220" lvl="1" indent="-342900">
              <a:spcBef>
                <a:spcPts val="0"/>
              </a:spcBef>
              <a:buClr>
                <a:schemeClr val="accent2">
                  <a:lumMod val="60000"/>
                  <a:lumOff val="40000"/>
                </a:schemeClr>
              </a:buClr>
              <a:buSzPct val="100000"/>
              <a:buFont typeface="Calibri" panose="020F0502020204030204" pitchFamily="34" charset="0"/>
              <a:buChar char="–"/>
            </a:pPr>
            <a:r>
              <a:rPr lang="en-US" sz="2000" dirty="0">
                <a:solidFill>
                  <a:prstClr val="black"/>
                </a:solidFill>
              </a:rPr>
              <a:t>d</a:t>
            </a:r>
            <a:r>
              <a:rPr lang="en-US" sz="2000" dirty="0" smtClean="0">
                <a:solidFill>
                  <a:prstClr val="black"/>
                </a:solidFill>
              </a:rPr>
              <a:t>iscuss with EH&amp;S and/or your CHO</a:t>
            </a:r>
          </a:p>
          <a:p>
            <a:pPr marL="891540" lvl="2" indent="-342900">
              <a:spcBef>
                <a:spcPts val="0"/>
              </a:spcBef>
              <a:buClr>
                <a:srgbClr val="7598D9">
                  <a:lumMod val="60000"/>
                  <a:lumOff val="40000"/>
                </a:srgbClr>
              </a:buClr>
              <a:buSzPct val="100000"/>
              <a:buFont typeface="Calibri" panose="020F0502020204030204" pitchFamily="34" charset="0"/>
              <a:buChar char="–"/>
            </a:pPr>
            <a:endParaRPr lang="en-US" sz="1600" dirty="0">
              <a:solidFill>
                <a:prstClr val="black"/>
              </a:solidFill>
            </a:endParaRPr>
          </a:p>
          <a:p>
            <a:pPr marL="285750" lvl="0" indent="-285750">
              <a:spcBef>
                <a:spcPts val="0"/>
              </a:spcBef>
              <a:buClr>
                <a:srgbClr val="D7361B"/>
              </a:buClr>
              <a:buSzPct val="125000"/>
              <a:buBlip>
                <a:blip r:embed="rId3"/>
              </a:buBlip>
            </a:pPr>
            <a:r>
              <a:rPr lang="en-US" sz="2400" dirty="0">
                <a:solidFill>
                  <a:prstClr val="black"/>
                </a:solidFill>
              </a:rPr>
              <a:t>A</a:t>
            </a:r>
            <a:r>
              <a:rPr lang="en-US" sz="2400" dirty="0" smtClean="0">
                <a:solidFill>
                  <a:prstClr val="black"/>
                </a:solidFill>
              </a:rPr>
              <a:t> </a:t>
            </a:r>
            <a:r>
              <a:rPr lang="en-US" sz="2400" dirty="0">
                <a:solidFill>
                  <a:prstClr val="black"/>
                </a:solidFill>
              </a:rPr>
              <a:t>widely published </a:t>
            </a:r>
            <a:r>
              <a:rPr lang="en-US" sz="2400" dirty="0" smtClean="0">
                <a:solidFill>
                  <a:prstClr val="black"/>
                </a:solidFill>
              </a:rPr>
              <a:t>reference for determining storage group for a multi-hazard chemical is </a:t>
            </a:r>
            <a:r>
              <a:rPr lang="en-US" sz="2400" dirty="0">
                <a:solidFill>
                  <a:prstClr val="black"/>
                </a:solidFill>
              </a:rPr>
              <a:t>presented on the next slide</a:t>
            </a:r>
          </a:p>
          <a:p>
            <a:endParaRPr lang="en-US" dirty="0"/>
          </a:p>
        </p:txBody>
      </p:sp>
      <p:pic>
        <p:nvPicPr>
          <p:cNvPr id="103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1447800"/>
            <a:ext cx="3429000" cy="2590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2" descr="http://www.cshema.org/assets/0/8722/8780/8783/ed732c69-f6f5-44a6-9342-223a7914b34d.jpg"/>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924800" y="6248400"/>
            <a:ext cx="887414" cy="50434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71800" y="5105400"/>
            <a:ext cx="1523999" cy="152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24000" y="5105400"/>
            <a:ext cx="1600200"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22620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anim calcmode="lin" valueType="num">
                                      <p:cBhvr additive="base">
                                        <p:cTn id="7" dur="500" fill="hold"/>
                                        <p:tgtEl>
                                          <p:spTgt spid="3">
                                            <p:txEl>
                                              <p:pRg st="7" end="7"/>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458200" cy="715962"/>
          </a:xfrm>
        </p:spPr>
        <p:txBody>
          <a:bodyPr>
            <a:normAutofit/>
          </a:bodyPr>
          <a:lstStyle/>
          <a:p>
            <a:r>
              <a:rPr lang="en-US" sz="3600" dirty="0" smtClean="0"/>
              <a:t>Ranking Multi-Hazard Liquids</a:t>
            </a:r>
            <a:endParaRPr lang="en-US" sz="3600" dirty="0"/>
          </a:p>
        </p:txBody>
      </p:sp>
      <p:sp>
        <p:nvSpPr>
          <p:cNvPr id="3" name="Content Placeholder 2"/>
          <p:cNvSpPr>
            <a:spLocks noGrp="1"/>
          </p:cNvSpPr>
          <p:nvPr>
            <p:ph sz="quarter" idx="1"/>
          </p:nvPr>
        </p:nvSpPr>
        <p:spPr>
          <a:xfrm>
            <a:off x="228600" y="1066800"/>
            <a:ext cx="8458200" cy="4953000"/>
          </a:xfrm>
        </p:spPr>
        <p:txBody>
          <a:bodyPr>
            <a:normAutofit lnSpcReduction="10000"/>
          </a:bodyPr>
          <a:lstStyle/>
          <a:p>
            <a:pPr marL="0" indent="0">
              <a:spcBef>
                <a:spcPts val="0"/>
              </a:spcBef>
              <a:buClr>
                <a:srgbClr val="D7361B"/>
              </a:buClr>
              <a:buSzPct val="125000"/>
              <a:buNone/>
            </a:pPr>
            <a:r>
              <a:rPr lang="en-US" sz="1600" dirty="0">
                <a:solidFill>
                  <a:prstClr val="black"/>
                </a:solidFill>
              </a:rPr>
              <a:t>Outlined below* is one example of  a hierarchy of hazards, ordered from most to least hazardous, for the purposes of determining compatible storage.</a:t>
            </a:r>
            <a:r>
              <a:rPr lang="en-US" sz="1600" dirty="0"/>
              <a:t> The correct storage group for a multi-hazard chemical is the group representing the greatest hazard (i.e., the group appearing highest in this list). </a:t>
            </a:r>
          </a:p>
          <a:p>
            <a:pPr marL="0" lvl="0" indent="0">
              <a:spcBef>
                <a:spcPts val="0"/>
              </a:spcBef>
              <a:buClr>
                <a:srgbClr val="D7361B"/>
              </a:buClr>
              <a:buSzPct val="125000"/>
              <a:buNone/>
            </a:pPr>
            <a:endParaRPr lang="en-US" sz="1600" dirty="0" smtClean="0">
              <a:solidFill>
                <a:prstClr val="black"/>
              </a:solidFill>
            </a:endParaRPr>
          </a:p>
          <a:p>
            <a:pPr marL="285750" lvl="0" indent="-285750">
              <a:spcBef>
                <a:spcPts val="0"/>
              </a:spcBef>
              <a:buClr>
                <a:srgbClr val="D7361B"/>
              </a:buClr>
              <a:buSzPct val="125000"/>
              <a:buBlip>
                <a:blip r:embed="rId2"/>
              </a:buBlip>
            </a:pPr>
            <a:r>
              <a:rPr lang="en-US" sz="1400" b="1" dirty="0" smtClean="0">
                <a:solidFill>
                  <a:prstClr val="black"/>
                </a:solidFill>
              </a:rPr>
              <a:t>Group 1:  Flammables</a:t>
            </a:r>
            <a:r>
              <a:rPr lang="en-US" sz="1400" dirty="0" smtClean="0">
                <a:solidFill>
                  <a:prstClr val="black"/>
                </a:solidFill>
              </a:rPr>
              <a:t>, includes liquids with flashpoints &lt; 100</a:t>
            </a:r>
            <a:r>
              <a:rPr lang="en-US" sz="1400" dirty="0" smtClean="0">
                <a:solidFill>
                  <a:prstClr val="black"/>
                </a:solidFill>
                <a:cs typeface="Arial"/>
              </a:rPr>
              <a:t>°F. </a:t>
            </a:r>
          </a:p>
          <a:p>
            <a:pPr marL="560070" lvl="1" indent="-285750">
              <a:spcBef>
                <a:spcPts val="0"/>
              </a:spcBef>
              <a:buClr>
                <a:schemeClr val="accent2">
                  <a:lumMod val="60000"/>
                  <a:lumOff val="40000"/>
                </a:schemeClr>
              </a:buClr>
              <a:buSzPct val="100000"/>
              <a:buFont typeface="Calibri" panose="020F0502020204030204" pitchFamily="34" charset="0"/>
              <a:buChar char="–"/>
            </a:pPr>
            <a:r>
              <a:rPr lang="en-US" sz="1200" dirty="0" smtClean="0">
                <a:solidFill>
                  <a:prstClr val="black"/>
                </a:solidFill>
                <a:cs typeface="Arial"/>
              </a:rPr>
              <a:t>Primary Storage Concern, protect from ignition</a:t>
            </a:r>
          </a:p>
          <a:p>
            <a:pPr marL="285750" lvl="0" indent="-285750">
              <a:spcBef>
                <a:spcPts val="0"/>
              </a:spcBef>
              <a:buClr>
                <a:srgbClr val="D7361B"/>
              </a:buClr>
              <a:buSzPct val="125000"/>
              <a:buBlip>
                <a:blip r:embed="rId2"/>
              </a:buBlip>
            </a:pPr>
            <a:r>
              <a:rPr lang="en-US" sz="1400" b="1" dirty="0" smtClean="0">
                <a:solidFill>
                  <a:prstClr val="black"/>
                </a:solidFill>
                <a:cs typeface="Arial"/>
              </a:rPr>
              <a:t>Group 2:  Volatile Poisons. </a:t>
            </a:r>
            <a:r>
              <a:rPr lang="en-US" sz="1400" dirty="0" smtClean="0">
                <a:solidFill>
                  <a:prstClr val="black"/>
                </a:solidFill>
                <a:cs typeface="Arial"/>
              </a:rPr>
              <a:t>Includes poisons, toxins, and select and suspected carcinogens with strong odor or an evaporation rate of &gt; 1 (butyl acetate = 1) </a:t>
            </a:r>
          </a:p>
          <a:p>
            <a:pPr marL="560070" lvl="1" indent="-285750">
              <a:spcBef>
                <a:spcPts val="0"/>
              </a:spcBef>
              <a:buClr>
                <a:schemeClr val="accent2">
                  <a:lumMod val="60000"/>
                  <a:lumOff val="40000"/>
                </a:schemeClr>
              </a:buClr>
              <a:buSzPct val="100000"/>
              <a:buFont typeface="Calibri" panose="020F0502020204030204" pitchFamily="34" charset="0"/>
              <a:buChar char="–"/>
            </a:pPr>
            <a:r>
              <a:rPr lang="en-US" sz="1200" dirty="0" smtClean="0">
                <a:solidFill>
                  <a:prstClr val="black"/>
                </a:solidFill>
                <a:cs typeface="Arial"/>
              </a:rPr>
              <a:t>Primary Storage Concern, prevent poison inhalation exposure</a:t>
            </a:r>
          </a:p>
          <a:p>
            <a:pPr marL="285750" lvl="0" indent="-285750">
              <a:spcBef>
                <a:spcPts val="0"/>
              </a:spcBef>
              <a:buClr>
                <a:srgbClr val="D7361B"/>
              </a:buClr>
              <a:buSzPct val="125000"/>
              <a:buBlip>
                <a:blip r:embed="rId2"/>
              </a:buBlip>
            </a:pPr>
            <a:r>
              <a:rPr lang="en-US" sz="1400" b="1" dirty="0" smtClean="0">
                <a:solidFill>
                  <a:prstClr val="black"/>
                </a:solidFill>
                <a:cs typeface="Arial"/>
              </a:rPr>
              <a:t>Group 3:  Oxidizing Acids</a:t>
            </a:r>
            <a:r>
              <a:rPr lang="en-US" sz="1400" dirty="0" smtClean="0">
                <a:solidFill>
                  <a:prstClr val="black"/>
                </a:solidFill>
                <a:cs typeface="Arial"/>
              </a:rPr>
              <a:t>, which are highly reactive with most substances and each other.  </a:t>
            </a:r>
          </a:p>
          <a:p>
            <a:pPr marL="560070" lvl="1" indent="-285750">
              <a:spcBef>
                <a:spcPts val="0"/>
              </a:spcBef>
              <a:buClr>
                <a:schemeClr val="accent2">
                  <a:lumMod val="60000"/>
                  <a:lumOff val="40000"/>
                </a:schemeClr>
              </a:buClr>
              <a:buSzPct val="100000"/>
              <a:buFont typeface="Calibri" panose="020F0502020204030204" pitchFamily="34" charset="0"/>
              <a:buChar char="–"/>
            </a:pPr>
            <a:r>
              <a:rPr lang="en-US" sz="1200" dirty="0" smtClean="0">
                <a:solidFill>
                  <a:prstClr val="black"/>
                </a:solidFill>
                <a:cs typeface="Arial"/>
              </a:rPr>
              <a:t>Primary Storage Concerns, prevent contact/reaction between oxidizing acids and other substances and corrosive action on surfaces</a:t>
            </a:r>
          </a:p>
          <a:p>
            <a:pPr marL="285750" lvl="0" indent="-285750">
              <a:spcBef>
                <a:spcPts val="0"/>
              </a:spcBef>
              <a:buClr>
                <a:srgbClr val="D7361B"/>
              </a:buClr>
              <a:buSzPct val="125000"/>
              <a:buBlip>
                <a:blip r:embed="rId2"/>
              </a:buBlip>
            </a:pPr>
            <a:r>
              <a:rPr lang="en-US" sz="1400" b="1" dirty="0" smtClean="0">
                <a:solidFill>
                  <a:prstClr val="black"/>
                </a:solidFill>
                <a:cs typeface="Arial"/>
              </a:rPr>
              <a:t>Group 4:  Organic and Mineral Acids </a:t>
            </a:r>
          </a:p>
          <a:p>
            <a:pPr marL="560070" lvl="1" indent="-285750">
              <a:spcBef>
                <a:spcPts val="0"/>
              </a:spcBef>
              <a:buClr>
                <a:schemeClr val="accent2">
                  <a:lumMod val="60000"/>
                  <a:lumOff val="40000"/>
                </a:schemeClr>
              </a:buClr>
              <a:buSzPct val="100000"/>
              <a:buFont typeface="Calibri" panose="020F0502020204030204" pitchFamily="34" charset="0"/>
              <a:buChar char="–"/>
            </a:pPr>
            <a:r>
              <a:rPr lang="en-US" sz="1200" dirty="0" smtClean="0">
                <a:solidFill>
                  <a:prstClr val="black"/>
                </a:solidFill>
                <a:cs typeface="Arial"/>
              </a:rPr>
              <a:t>Primary Storage Concerns, prevent contact and reaction with bases and oxidizing acids and prevent corrosive action on surfaces</a:t>
            </a:r>
          </a:p>
          <a:p>
            <a:pPr marL="285750" lvl="0" indent="-285750">
              <a:spcBef>
                <a:spcPts val="0"/>
              </a:spcBef>
              <a:buClr>
                <a:srgbClr val="D7361B"/>
              </a:buClr>
              <a:buSzPct val="125000"/>
              <a:buBlip>
                <a:blip r:embed="rId2"/>
              </a:buBlip>
            </a:pPr>
            <a:r>
              <a:rPr lang="en-US" sz="1400" b="1" dirty="0" smtClean="0">
                <a:solidFill>
                  <a:prstClr val="black"/>
                </a:solidFill>
                <a:cs typeface="Arial"/>
              </a:rPr>
              <a:t>Group 5:   Liquid Bases  </a:t>
            </a:r>
          </a:p>
          <a:p>
            <a:pPr marL="560070" lvl="1" indent="-285750">
              <a:spcBef>
                <a:spcPts val="0"/>
              </a:spcBef>
              <a:buClr>
                <a:schemeClr val="accent2">
                  <a:lumMod val="60000"/>
                  <a:lumOff val="40000"/>
                </a:schemeClr>
              </a:buClr>
              <a:buSzPct val="100000"/>
              <a:buFont typeface="Calibri" panose="020F0502020204030204" pitchFamily="34" charset="0"/>
              <a:buChar char="–"/>
            </a:pPr>
            <a:r>
              <a:rPr lang="en-US" sz="1200" dirty="0" smtClean="0">
                <a:solidFill>
                  <a:prstClr val="black"/>
                </a:solidFill>
                <a:cs typeface="Arial"/>
              </a:rPr>
              <a:t>Primary Storage Concern, prevent contact and reaction with acids</a:t>
            </a:r>
          </a:p>
          <a:p>
            <a:pPr marL="285750" lvl="0" indent="-285750">
              <a:spcBef>
                <a:spcPts val="0"/>
              </a:spcBef>
              <a:buClr>
                <a:srgbClr val="D7361B"/>
              </a:buClr>
              <a:buSzPct val="125000"/>
              <a:buBlip>
                <a:blip r:embed="rId2"/>
              </a:buBlip>
            </a:pPr>
            <a:r>
              <a:rPr lang="en-US" sz="1400" b="1" dirty="0" smtClean="0">
                <a:solidFill>
                  <a:prstClr val="black"/>
                </a:solidFill>
                <a:cs typeface="Arial"/>
              </a:rPr>
              <a:t>Group 6:  Liquid Oxidizers</a:t>
            </a:r>
            <a:r>
              <a:rPr lang="en-US" sz="1400" dirty="0" smtClean="0">
                <a:solidFill>
                  <a:prstClr val="black"/>
                </a:solidFill>
                <a:cs typeface="Arial"/>
              </a:rPr>
              <a:t>, which react with everything, potential causing explosions or corrosion of surfaces.</a:t>
            </a:r>
          </a:p>
          <a:p>
            <a:pPr marL="560070" lvl="1" indent="-285750">
              <a:spcBef>
                <a:spcPts val="0"/>
              </a:spcBef>
              <a:buClr>
                <a:schemeClr val="accent2">
                  <a:lumMod val="60000"/>
                  <a:lumOff val="40000"/>
                </a:schemeClr>
              </a:buClr>
              <a:buSzPct val="100000"/>
              <a:buFont typeface="Calibri" panose="020F0502020204030204" pitchFamily="34" charset="0"/>
              <a:buChar char="–"/>
            </a:pPr>
            <a:r>
              <a:rPr lang="en-US" sz="1200" dirty="0" smtClean="0">
                <a:solidFill>
                  <a:prstClr val="black"/>
                </a:solidFill>
                <a:cs typeface="Arial"/>
              </a:rPr>
              <a:t>Primary </a:t>
            </a:r>
            <a:r>
              <a:rPr lang="en-US" sz="1200" dirty="0">
                <a:solidFill>
                  <a:prstClr val="black"/>
                </a:solidFill>
                <a:cs typeface="Arial"/>
              </a:rPr>
              <a:t>Storage </a:t>
            </a:r>
            <a:r>
              <a:rPr lang="en-US" sz="1200" dirty="0" smtClean="0">
                <a:solidFill>
                  <a:prstClr val="black"/>
                </a:solidFill>
                <a:cs typeface="Arial"/>
              </a:rPr>
              <a:t>Concern, isolate liquid oxidizers with other substances.</a:t>
            </a:r>
          </a:p>
          <a:p>
            <a:pPr marL="285750" lvl="0" indent="-285750">
              <a:spcBef>
                <a:spcPts val="0"/>
              </a:spcBef>
              <a:buClr>
                <a:srgbClr val="D7361B"/>
              </a:buClr>
              <a:buSzPct val="125000"/>
              <a:buBlip>
                <a:blip r:embed="rId2"/>
              </a:buBlip>
            </a:pPr>
            <a:r>
              <a:rPr lang="en-US" sz="1400" b="1" dirty="0" smtClean="0">
                <a:solidFill>
                  <a:prstClr val="black"/>
                </a:solidFill>
                <a:cs typeface="Arial"/>
              </a:rPr>
              <a:t>Group 7:  Non-Volatile Liquid Poisons</a:t>
            </a:r>
            <a:r>
              <a:rPr lang="en-US" sz="1400" dirty="0" smtClean="0">
                <a:solidFill>
                  <a:prstClr val="black"/>
                </a:solidFill>
                <a:cs typeface="Arial"/>
              </a:rPr>
              <a:t>,</a:t>
            </a:r>
            <a:r>
              <a:rPr lang="en-US" sz="1400" dirty="0"/>
              <a:t> </a:t>
            </a:r>
            <a:r>
              <a:rPr lang="en-US" sz="1400" dirty="0" smtClean="0"/>
              <a:t>includes </a:t>
            </a:r>
            <a:r>
              <a:rPr lang="en-US" sz="1400" dirty="0"/>
              <a:t>highly toxic (LD</a:t>
            </a:r>
            <a:r>
              <a:rPr lang="en-US" sz="1400" baseline="-25000" dirty="0"/>
              <a:t>50</a:t>
            </a:r>
            <a:r>
              <a:rPr lang="en-US" sz="1400" dirty="0"/>
              <a:t> oral rat &lt; 50 mg/kg) and toxic chemicals (LD</a:t>
            </a:r>
            <a:r>
              <a:rPr lang="en-US" sz="1400" baseline="-25000" dirty="0"/>
              <a:t>50</a:t>
            </a:r>
            <a:r>
              <a:rPr lang="en-US" sz="1400" dirty="0"/>
              <a:t> oral rat &lt; 500 mg/kg), "select carcinogens", suspected carcinogens, and mutagens.</a:t>
            </a:r>
            <a:endParaRPr lang="en-US" sz="1400" b="1" dirty="0" smtClean="0">
              <a:solidFill>
                <a:prstClr val="black"/>
              </a:solidFill>
              <a:cs typeface="Arial"/>
            </a:endParaRPr>
          </a:p>
          <a:p>
            <a:pPr marL="560070" lvl="1" indent="-285750">
              <a:spcBef>
                <a:spcPts val="0"/>
              </a:spcBef>
              <a:buClr>
                <a:schemeClr val="accent2">
                  <a:lumMod val="60000"/>
                  <a:lumOff val="40000"/>
                </a:schemeClr>
              </a:buClr>
              <a:buSzPct val="100000"/>
              <a:buFont typeface="Calibri" panose="020F0502020204030204" pitchFamily="34" charset="0"/>
              <a:buChar char="–"/>
            </a:pPr>
            <a:r>
              <a:rPr lang="en-US" sz="1200" dirty="0" smtClean="0">
                <a:solidFill>
                  <a:prstClr val="black"/>
                </a:solidFill>
                <a:cs typeface="Arial"/>
              </a:rPr>
              <a:t>Primary </a:t>
            </a:r>
            <a:r>
              <a:rPr lang="en-US" sz="1200" dirty="0">
                <a:solidFill>
                  <a:prstClr val="black"/>
                </a:solidFill>
                <a:cs typeface="Arial"/>
              </a:rPr>
              <a:t>Storage </a:t>
            </a:r>
            <a:r>
              <a:rPr lang="en-US" sz="1200" dirty="0" smtClean="0">
                <a:solidFill>
                  <a:prstClr val="black"/>
                </a:solidFill>
                <a:cs typeface="Arial"/>
              </a:rPr>
              <a:t>Concern, prevent contact </a:t>
            </a:r>
            <a:r>
              <a:rPr lang="en-US" sz="1200" dirty="0">
                <a:solidFill>
                  <a:prstClr val="black"/>
                </a:solidFill>
                <a:cs typeface="Arial"/>
              </a:rPr>
              <a:t>and potential reaction with </a:t>
            </a:r>
            <a:r>
              <a:rPr lang="en-US" sz="1200" dirty="0" smtClean="0">
                <a:solidFill>
                  <a:prstClr val="black"/>
                </a:solidFill>
                <a:cs typeface="Arial"/>
              </a:rPr>
              <a:t>non-volatile liquid poisons and other substances.</a:t>
            </a:r>
            <a:endParaRPr lang="en-US" sz="1200" b="1" dirty="0">
              <a:solidFill>
                <a:prstClr val="black"/>
              </a:solidFill>
              <a:cs typeface="Arial"/>
            </a:endParaRPr>
          </a:p>
          <a:p>
            <a:pPr marL="285750" lvl="0" indent="-285750">
              <a:spcBef>
                <a:spcPts val="0"/>
              </a:spcBef>
              <a:buClr>
                <a:srgbClr val="D7361B"/>
              </a:buClr>
              <a:buSzPct val="125000"/>
              <a:buBlip>
                <a:blip r:embed="rId2"/>
              </a:buBlip>
            </a:pPr>
            <a:r>
              <a:rPr lang="en-US" sz="1400" b="1" dirty="0" smtClean="0">
                <a:solidFill>
                  <a:prstClr val="black"/>
                </a:solidFill>
                <a:cs typeface="Arial"/>
              </a:rPr>
              <a:t>Group 8:  Metal Hydrides</a:t>
            </a:r>
          </a:p>
          <a:p>
            <a:pPr marL="560070" lvl="1" indent="-285750">
              <a:spcBef>
                <a:spcPts val="0"/>
              </a:spcBef>
              <a:buClr>
                <a:schemeClr val="accent2">
                  <a:lumMod val="60000"/>
                  <a:lumOff val="40000"/>
                </a:schemeClr>
              </a:buClr>
              <a:buSzPct val="100000"/>
              <a:buFont typeface="Calibri" panose="020F0502020204030204" pitchFamily="34" charset="0"/>
              <a:buChar char="–"/>
            </a:pPr>
            <a:r>
              <a:rPr lang="en-US" sz="1200" dirty="0" smtClean="0">
                <a:solidFill>
                  <a:prstClr val="black"/>
                </a:solidFill>
                <a:cs typeface="Arial"/>
              </a:rPr>
              <a:t>Primary </a:t>
            </a:r>
            <a:r>
              <a:rPr lang="en-US" sz="1200" dirty="0">
                <a:solidFill>
                  <a:prstClr val="black"/>
                </a:solidFill>
                <a:cs typeface="Arial"/>
              </a:rPr>
              <a:t>Storage </a:t>
            </a:r>
            <a:r>
              <a:rPr lang="en-US" sz="1200" dirty="0" smtClean="0">
                <a:solidFill>
                  <a:prstClr val="black"/>
                </a:solidFill>
                <a:cs typeface="Arial"/>
              </a:rPr>
              <a:t>Concern, prevent contact and potential reaction with liquids and in some cases air (pyrophorics).</a:t>
            </a:r>
            <a:endParaRPr lang="en-US" sz="1200" b="1" dirty="0">
              <a:solidFill>
                <a:prstClr val="black"/>
              </a:solidFill>
              <a:cs typeface="Arial"/>
            </a:endParaRPr>
          </a:p>
          <a:p>
            <a:pPr marL="285750" lvl="0" indent="-285750">
              <a:spcBef>
                <a:spcPts val="0"/>
              </a:spcBef>
              <a:buClr>
                <a:srgbClr val="D7361B"/>
              </a:buClr>
              <a:buSzPct val="125000"/>
              <a:buBlip>
                <a:blip r:embed="rId2"/>
              </a:buBlip>
            </a:pPr>
            <a:r>
              <a:rPr lang="en-US" sz="1400" b="1" dirty="0" smtClean="0">
                <a:solidFill>
                  <a:prstClr val="black"/>
                </a:solidFill>
                <a:cs typeface="Arial"/>
              </a:rPr>
              <a:t>Group 9:  Dry Solids,</a:t>
            </a:r>
            <a:r>
              <a:rPr lang="en-US" sz="1400" dirty="0"/>
              <a:t> </a:t>
            </a:r>
            <a:r>
              <a:rPr lang="en-US" sz="1400" dirty="0" smtClean="0"/>
              <a:t>includes </a:t>
            </a:r>
            <a:r>
              <a:rPr lang="en-US" sz="1400" dirty="0"/>
              <a:t>all powders, hazardous and non-hazardous. </a:t>
            </a:r>
            <a:endParaRPr lang="en-US" sz="1400" b="1" dirty="0" smtClean="0">
              <a:solidFill>
                <a:prstClr val="black"/>
              </a:solidFill>
              <a:cs typeface="Arial"/>
            </a:endParaRPr>
          </a:p>
          <a:p>
            <a:pPr marL="560070" lvl="1" indent="-285750">
              <a:spcBef>
                <a:spcPts val="0"/>
              </a:spcBef>
              <a:buClr>
                <a:schemeClr val="accent2">
                  <a:lumMod val="60000"/>
                  <a:lumOff val="40000"/>
                </a:schemeClr>
              </a:buClr>
              <a:buSzPct val="100000"/>
              <a:buFont typeface="Calibri" panose="020F0502020204030204" pitchFamily="34" charset="0"/>
              <a:buChar char="–"/>
            </a:pPr>
            <a:r>
              <a:rPr lang="en-US" sz="1200" dirty="0" smtClean="0">
                <a:solidFill>
                  <a:prstClr val="black"/>
                </a:solidFill>
                <a:cs typeface="Arial"/>
              </a:rPr>
              <a:t>Primary </a:t>
            </a:r>
            <a:r>
              <a:rPr lang="en-US" sz="1200" dirty="0">
                <a:solidFill>
                  <a:prstClr val="black"/>
                </a:solidFill>
                <a:cs typeface="Arial"/>
              </a:rPr>
              <a:t>Storage </a:t>
            </a:r>
            <a:r>
              <a:rPr lang="en-US" sz="1200" dirty="0" smtClean="0">
                <a:solidFill>
                  <a:prstClr val="black"/>
                </a:solidFill>
                <a:cs typeface="Arial"/>
              </a:rPr>
              <a:t>Concern, prevent contact </a:t>
            </a:r>
            <a:r>
              <a:rPr lang="en-US" sz="1200" dirty="0">
                <a:solidFill>
                  <a:prstClr val="black"/>
                </a:solidFill>
                <a:cs typeface="Arial"/>
              </a:rPr>
              <a:t>and potential reaction with </a:t>
            </a:r>
            <a:r>
              <a:rPr lang="en-US" sz="1200" dirty="0" smtClean="0">
                <a:solidFill>
                  <a:prstClr val="black"/>
                </a:solidFill>
                <a:cs typeface="Arial"/>
              </a:rPr>
              <a:t>liquids.</a:t>
            </a:r>
            <a:endParaRPr lang="en-US" sz="1200" dirty="0">
              <a:solidFill>
                <a:prstClr val="black"/>
              </a:solidFill>
              <a:cs typeface="Arial"/>
            </a:endParaRPr>
          </a:p>
          <a:p>
            <a:pPr marL="560070" lvl="1" indent="-285750">
              <a:spcBef>
                <a:spcPts val="0"/>
              </a:spcBef>
              <a:buClr>
                <a:schemeClr val="accent2">
                  <a:lumMod val="60000"/>
                  <a:lumOff val="40000"/>
                </a:schemeClr>
              </a:buClr>
              <a:buSzPct val="100000"/>
              <a:buFont typeface="Calibri" panose="020F0502020204030204" pitchFamily="34" charset="0"/>
              <a:buChar char="–"/>
            </a:pPr>
            <a:endParaRPr lang="en-US" sz="1200" b="1" dirty="0" smtClean="0">
              <a:solidFill>
                <a:prstClr val="black"/>
              </a:solidFill>
              <a:cs typeface="Arial"/>
            </a:endParaRPr>
          </a:p>
          <a:p>
            <a:pPr marL="560070" lvl="1" indent="-285750">
              <a:spcBef>
                <a:spcPts val="0"/>
              </a:spcBef>
              <a:buClr>
                <a:schemeClr val="accent2">
                  <a:lumMod val="60000"/>
                  <a:lumOff val="40000"/>
                </a:schemeClr>
              </a:buClr>
              <a:buSzPct val="100000"/>
              <a:buFont typeface="Calibri" panose="020F0502020204030204" pitchFamily="34" charset="0"/>
              <a:buChar char="–"/>
            </a:pPr>
            <a:endParaRPr lang="en-US" sz="1200" dirty="0" smtClean="0">
              <a:solidFill>
                <a:prstClr val="black"/>
              </a:solidFill>
            </a:endParaRPr>
          </a:p>
          <a:p>
            <a:pPr marL="560070" lvl="1" indent="-285750">
              <a:spcBef>
                <a:spcPts val="0"/>
              </a:spcBef>
              <a:buClr>
                <a:schemeClr val="accent2">
                  <a:lumMod val="60000"/>
                  <a:lumOff val="40000"/>
                </a:schemeClr>
              </a:buClr>
              <a:buSzPct val="100000"/>
              <a:buFont typeface="Calibri" panose="020F0502020204030204" pitchFamily="34" charset="0"/>
              <a:buChar char="–"/>
            </a:pPr>
            <a:endParaRPr lang="en-US" sz="1200" dirty="0">
              <a:solidFill>
                <a:prstClr val="black"/>
              </a:solidFill>
            </a:endParaRPr>
          </a:p>
          <a:p>
            <a:endParaRPr lang="en-US" dirty="0"/>
          </a:p>
        </p:txBody>
      </p:sp>
      <p:sp>
        <p:nvSpPr>
          <p:cNvPr id="5" name="TextBox 4"/>
          <p:cNvSpPr txBox="1"/>
          <p:nvPr/>
        </p:nvSpPr>
        <p:spPr>
          <a:xfrm>
            <a:off x="228600" y="6248400"/>
            <a:ext cx="8534400" cy="584775"/>
          </a:xfrm>
          <a:prstGeom prst="rect">
            <a:avLst/>
          </a:prstGeom>
          <a:noFill/>
        </p:spPr>
        <p:txBody>
          <a:bodyPr wrap="square" rtlCol="0">
            <a:spAutoFit/>
          </a:bodyPr>
          <a:lstStyle/>
          <a:p>
            <a:r>
              <a:rPr lang="en-US" sz="1200" baseline="30000" dirty="0" smtClean="0">
                <a:solidFill>
                  <a:prstClr val="black"/>
                </a:solidFill>
              </a:rPr>
              <a:t>*</a:t>
            </a:r>
            <a:r>
              <a:rPr lang="en-US" sz="1200" dirty="0" smtClean="0">
                <a:solidFill>
                  <a:prstClr val="black"/>
                </a:solidFill>
              </a:rPr>
              <a:t> Extracted from the Fred Hutchinson Cancer Research Center’s Chemical Hygiene Plan, Chapter 9, Proper Chemical Storage, </a:t>
            </a:r>
          </a:p>
          <a:p>
            <a:r>
              <a:rPr lang="en-US" sz="1200" dirty="0" smtClean="0">
                <a:solidFill>
                  <a:prstClr val="black"/>
                </a:solidFill>
                <a:hlinkClick r:id="rId3"/>
              </a:rPr>
              <a:t>https</a:t>
            </a:r>
            <a:r>
              <a:rPr lang="en-US" sz="1200" dirty="0">
                <a:solidFill>
                  <a:prstClr val="black"/>
                </a:solidFill>
                <a:hlinkClick r:id="rId3"/>
              </a:rPr>
              <a:t>://</a:t>
            </a:r>
            <a:r>
              <a:rPr lang="en-US" sz="1200" dirty="0" smtClean="0">
                <a:solidFill>
                  <a:prstClr val="black"/>
                </a:solidFill>
                <a:hlinkClick r:id="rId3"/>
              </a:rPr>
              <a:t>extranet.fhcrc.org/EN/sections/ehs/hamm/chap3/section9/index.html</a:t>
            </a:r>
            <a:endParaRPr lang="en-US" sz="1200" dirty="0" smtClean="0">
              <a:solidFill>
                <a:prstClr val="black"/>
              </a:solidFill>
            </a:endParaRPr>
          </a:p>
          <a:p>
            <a:endParaRPr lang="en-US" sz="1200" baseline="30000" dirty="0">
              <a:solidFill>
                <a:prstClr val="black"/>
              </a:solidFill>
            </a:endParaRPr>
          </a:p>
        </p:txBody>
      </p:sp>
    </p:spTree>
    <p:extLst>
      <p:ext uri="{BB962C8B-B14F-4D97-AF65-F5344CB8AC3E}">
        <p14:creationId xmlns:p14="http://schemas.microsoft.com/office/powerpoint/2010/main" val="205746946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Best </a:t>
            </a:r>
            <a:r>
              <a:rPr lang="en-US" dirty="0"/>
              <a:t>Management Practices for Chemical Storage </a:t>
            </a:r>
          </a:p>
        </p:txBody>
      </p:sp>
      <p:sp>
        <p:nvSpPr>
          <p:cNvPr id="6" name="Text Placeholder 5"/>
          <p:cNvSpPr>
            <a:spLocks noGrp="1"/>
          </p:cNvSpPr>
          <p:nvPr>
            <p:ph type="body" idx="1"/>
          </p:nvPr>
        </p:nvSpPr>
        <p:spPr>
          <a:xfrm>
            <a:off x="722313" y="2547938"/>
            <a:ext cx="7772400" cy="3395662"/>
          </a:xfrm>
        </p:spPr>
        <p:txBody>
          <a:bodyPr>
            <a:normAutofit fontScale="85000" lnSpcReduction="20000"/>
          </a:bodyPr>
          <a:lstStyle/>
          <a:p>
            <a:pPr>
              <a:lnSpc>
                <a:spcPct val="120000"/>
              </a:lnSpc>
              <a:spcBef>
                <a:spcPts val="0"/>
              </a:spcBef>
            </a:pPr>
            <a:r>
              <a:rPr lang="en-US" dirty="0" smtClean="0"/>
              <a:t>General Chemical </a:t>
            </a:r>
            <a:r>
              <a:rPr lang="en-US" dirty="0"/>
              <a:t>Storage </a:t>
            </a:r>
            <a:r>
              <a:rPr lang="en-US" dirty="0" smtClean="0"/>
              <a:t>BMPs</a:t>
            </a:r>
          </a:p>
          <a:p>
            <a:pPr>
              <a:lnSpc>
                <a:spcPct val="120000"/>
              </a:lnSpc>
              <a:spcBef>
                <a:spcPts val="0"/>
              </a:spcBef>
            </a:pPr>
            <a:endParaRPr lang="en-US" sz="1300" dirty="0" smtClean="0"/>
          </a:p>
          <a:p>
            <a:pPr>
              <a:lnSpc>
                <a:spcPct val="120000"/>
              </a:lnSpc>
              <a:spcBef>
                <a:spcPts val="0"/>
              </a:spcBef>
            </a:pPr>
            <a:r>
              <a:rPr lang="en-US" dirty="0" smtClean="0"/>
              <a:t>Hazard Class Specific Storage BMPs</a:t>
            </a:r>
          </a:p>
          <a:p>
            <a:pPr marL="342900" indent="-342900">
              <a:lnSpc>
                <a:spcPct val="120000"/>
              </a:lnSpc>
              <a:spcBef>
                <a:spcPts val="0"/>
              </a:spcBef>
              <a:buFont typeface="Wingdings" panose="05000000000000000000" pitchFamily="2" charset="2"/>
              <a:buChar char="§"/>
            </a:pPr>
            <a:r>
              <a:rPr lang="en-US" dirty="0" smtClean="0"/>
              <a:t>Corrosives</a:t>
            </a:r>
            <a:endParaRPr lang="en-US" dirty="0"/>
          </a:p>
          <a:p>
            <a:pPr marL="342900" indent="-342900">
              <a:lnSpc>
                <a:spcPct val="120000"/>
              </a:lnSpc>
              <a:spcBef>
                <a:spcPts val="0"/>
              </a:spcBef>
              <a:buFont typeface="Wingdings" panose="05000000000000000000" pitchFamily="2" charset="2"/>
              <a:buChar char="§"/>
            </a:pPr>
            <a:r>
              <a:rPr lang="en-US" dirty="0"/>
              <a:t>Flammables</a:t>
            </a:r>
          </a:p>
          <a:p>
            <a:pPr marL="342900" indent="-342900">
              <a:lnSpc>
                <a:spcPct val="120000"/>
              </a:lnSpc>
              <a:spcBef>
                <a:spcPts val="0"/>
              </a:spcBef>
              <a:buFont typeface="Wingdings" panose="05000000000000000000" pitchFamily="2" charset="2"/>
              <a:buChar char="§"/>
            </a:pPr>
            <a:r>
              <a:rPr lang="en-US" dirty="0"/>
              <a:t>Toxins</a:t>
            </a:r>
          </a:p>
          <a:p>
            <a:pPr marL="342900" indent="-342900">
              <a:lnSpc>
                <a:spcPct val="120000"/>
              </a:lnSpc>
              <a:spcBef>
                <a:spcPts val="0"/>
              </a:spcBef>
              <a:buFont typeface="Wingdings" panose="05000000000000000000" pitchFamily="2" charset="2"/>
              <a:buChar char="§"/>
            </a:pPr>
            <a:r>
              <a:rPr lang="en-US" dirty="0"/>
              <a:t>Oxidizers</a:t>
            </a:r>
          </a:p>
          <a:p>
            <a:pPr marL="342900" indent="-342900">
              <a:lnSpc>
                <a:spcPct val="120000"/>
              </a:lnSpc>
              <a:spcBef>
                <a:spcPts val="0"/>
              </a:spcBef>
              <a:buFont typeface="Wingdings" panose="05000000000000000000" pitchFamily="2" charset="2"/>
              <a:buChar char="§"/>
            </a:pPr>
            <a:r>
              <a:rPr lang="en-US" dirty="0"/>
              <a:t>Highly </a:t>
            </a:r>
            <a:r>
              <a:rPr lang="en-US" dirty="0" smtClean="0"/>
              <a:t>Reactives</a:t>
            </a:r>
          </a:p>
          <a:p>
            <a:pPr marL="342900" indent="-342900">
              <a:lnSpc>
                <a:spcPct val="120000"/>
              </a:lnSpc>
              <a:spcBef>
                <a:spcPts val="0"/>
              </a:spcBef>
              <a:buFont typeface="Wingdings" panose="05000000000000000000" pitchFamily="2" charset="2"/>
              <a:buChar char="§"/>
            </a:pPr>
            <a:endParaRPr lang="en-US" sz="1300" dirty="0" smtClean="0"/>
          </a:p>
          <a:p>
            <a:pPr>
              <a:lnSpc>
                <a:spcPct val="120000"/>
              </a:lnSpc>
              <a:spcBef>
                <a:spcPts val="0"/>
              </a:spcBef>
            </a:pPr>
            <a:r>
              <a:rPr lang="en-US" dirty="0" smtClean="0"/>
              <a:t>Gas Cylinder Storage BMPs</a:t>
            </a:r>
          </a:p>
          <a:p>
            <a:pPr>
              <a:lnSpc>
                <a:spcPct val="120000"/>
              </a:lnSpc>
              <a:spcBef>
                <a:spcPts val="0"/>
              </a:spcBef>
            </a:pPr>
            <a:r>
              <a:rPr lang="en-US" sz="1300" dirty="0"/>
              <a:t>	</a:t>
            </a:r>
            <a:endParaRPr lang="en-US" sz="1300" dirty="0" smtClean="0"/>
          </a:p>
          <a:p>
            <a:pPr>
              <a:lnSpc>
                <a:spcPct val="120000"/>
              </a:lnSpc>
              <a:spcBef>
                <a:spcPts val="0"/>
              </a:spcBef>
            </a:pPr>
            <a:r>
              <a:rPr lang="en-US" dirty="0" smtClean="0"/>
              <a:t>Cryogenic Liquid Storage BMPs</a:t>
            </a:r>
          </a:p>
          <a:p>
            <a:pPr>
              <a:lnSpc>
                <a:spcPct val="120000"/>
              </a:lnSpc>
              <a:spcBef>
                <a:spcPts val="0"/>
              </a:spcBef>
            </a:pPr>
            <a:endParaRPr lang="en-US" sz="1100" dirty="0"/>
          </a:p>
          <a:p>
            <a:pPr>
              <a:lnSpc>
                <a:spcPct val="120000"/>
              </a:lnSpc>
              <a:spcBef>
                <a:spcPts val="0"/>
              </a:spcBef>
            </a:pPr>
            <a:endParaRPr lang="en-US" sz="1300" dirty="0" smtClean="0"/>
          </a:p>
          <a:p>
            <a:pPr marL="342900" indent="-342900">
              <a:buFont typeface="Wingdings" panose="05000000000000000000" pitchFamily="2" charset="2"/>
              <a:buChar char="§"/>
            </a:pPr>
            <a:endParaRPr lang="en-US" dirty="0" smtClean="0"/>
          </a:p>
          <a:p>
            <a:endParaRPr lang="en-US" dirty="0"/>
          </a:p>
          <a:p>
            <a:endParaRPr lang="en-US" dirty="0" smtClean="0"/>
          </a:p>
          <a:p>
            <a:endParaRPr lang="en-US" dirty="0" smtClean="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67131" y="2971800"/>
            <a:ext cx="4419600" cy="3329018"/>
          </a:xfrm>
          <a:prstGeom prst="rect">
            <a:avLst/>
          </a:prstGeom>
        </p:spPr>
      </p:pic>
    </p:spTree>
    <p:extLst>
      <p:ext uri="{BB962C8B-B14F-4D97-AF65-F5344CB8AC3E}">
        <p14:creationId xmlns:p14="http://schemas.microsoft.com/office/powerpoint/2010/main" val="87197718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1000" y="274638"/>
            <a:ext cx="8305800" cy="792162"/>
          </a:xfrm>
        </p:spPr>
        <p:txBody>
          <a:bodyPr/>
          <a:lstStyle/>
          <a:p>
            <a:r>
              <a:rPr lang="en-US" dirty="0"/>
              <a:t>General Chemical Storage BMPs</a:t>
            </a:r>
          </a:p>
        </p:txBody>
      </p:sp>
      <p:sp>
        <p:nvSpPr>
          <p:cNvPr id="5" name="Content Placeholder 4"/>
          <p:cNvSpPr>
            <a:spLocks noGrp="1"/>
          </p:cNvSpPr>
          <p:nvPr>
            <p:ph idx="1"/>
          </p:nvPr>
        </p:nvSpPr>
        <p:spPr>
          <a:xfrm>
            <a:off x="457200" y="1295400"/>
            <a:ext cx="8229600" cy="5105400"/>
          </a:xfrm>
        </p:spPr>
        <p:txBody>
          <a:bodyPr>
            <a:normAutofit fontScale="92500" lnSpcReduction="20000"/>
          </a:bodyPr>
          <a:lstStyle/>
          <a:p>
            <a:pPr marL="285750" lvl="0" indent="-285750">
              <a:lnSpc>
                <a:spcPct val="110000"/>
              </a:lnSpc>
              <a:spcBef>
                <a:spcPts val="0"/>
              </a:spcBef>
              <a:buClr>
                <a:srgbClr val="D7361B"/>
              </a:buClr>
              <a:buSzPct val="125000"/>
              <a:buBlip>
                <a:blip r:embed="rId2"/>
              </a:buBlip>
            </a:pPr>
            <a:r>
              <a:rPr lang="en-US" dirty="0" smtClean="0"/>
              <a:t>A designated storage place for each compound in inventory, but</a:t>
            </a:r>
          </a:p>
          <a:p>
            <a:pPr marL="617220" lvl="1" indent="-342900">
              <a:lnSpc>
                <a:spcPct val="110000"/>
              </a:lnSpc>
              <a:spcBef>
                <a:spcPts val="0"/>
              </a:spcBef>
              <a:buClr>
                <a:schemeClr val="accent2">
                  <a:lumMod val="60000"/>
                  <a:lumOff val="40000"/>
                </a:schemeClr>
              </a:buClr>
              <a:buSzPct val="100000"/>
              <a:buFont typeface="Calibri" panose="020F0502020204030204" pitchFamily="34" charset="0"/>
              <a:buChar char="–"/>
            </a:pPr>
            <a:r>
              <a:rPr lang="en-US" dirty="0" smtClean="0"/>
              <a:t>Do not store chemicals on bench tops unless they are materials in actual use or of low hazard such as buffer and salt solutions</a:t>
            </a:r>
          </a:p>
          <a:p>
            <a:pPr marL="617220" lvl="1" indent="-342900">
              <a:lnSpc>
                <a:spcPct val="110000"/>
              </a:lnSpc>
              <a:spcBef>
                <a:spcPts val="0"/>
              </a:spcBef>
              <a:buClr>
                <a:schemeClr val="accent2">
                  <a:lumMod val="60000"/>
                  <a:lumOff val="40000"/>
                </a:schemeClr>
              </a:buClr>
              <a:buSzPct val="100000"/>
              <a:buFont typeface="Calibri" panose="020F0502020204030204" pitchFamily="34" charset="0"/>
              <a:buChar char="–"/>
            </a:pPr>
            <a:r>
              <a:rPr lang="en-US" dirty="0" smtClean="0"/>
              <a:t>Do not store chemicals in lab hoods  (exception small cylinders of toxic gases that otherwise would require a ventilated gas cabinet)</a:t>
            </a:r>
          </a:p>
          <a:p>
            <a:pPr marL="617220" lvl="1" indent="-342900">
              <a:lnSpc>
                <a:spcPct val="110000"/>
              </a:lnSpc>
              <a:spcBef>
                <a:spcPts val="0"/>
              </a:spcBef>
              <a:buClr>
                <a:schemeClr val="accent2">
                  <a:lumMod val="60000"/>
                  <a:lumOff val="40000"/>
                </a:schemeClr>
              </a:buClr>
              <a:buSzPct val="100000"/>
              <a:buFont typeface="Calibri" panose="020F0502020204030204" pitchFamily="34" charset="0"/>
              <a:buChar char="–"/>
            </a:pPr>
            <a:r>
              <a:rPr lang="en-US" dirty="0" smtClean="0"/>
              <a:t>Do not store chemicals under sinks</a:t>
            </a:r>
          </a:p>
          <a:p>
            <a:pPr marL="617220" lvl="1" indent="-342900">
              <a:lnSpc>
                <a:spcPct val="110000"/>
              </a:lnSpc>
              <a:spcBef>
                <a:spcPts val="0"/>
              </a:spcBef>
              <a:buClr>
                <a:schemeClr val="accent2">
                  <a:lumMod val="60000"/>
                  <a:lumOff val="40000"/>
                </a:schemeClr>
              </a:buClr>
              <a:buSzPct val="100000"/>
              <a:buFont typeface="Calibri" panose="020F0502020204030204" pitchFamily="34" charset="0"/>
              <a:buChar char="–"/>
            </a:pPr>
            <a:r>
              <a:rPr lang="en-US" dirty="0" smtClean="0"/>
              <a:t>Do </a:t>
            </a:r>
            <a:r>
              <a:rPr lang="en-US" dirty="0"/>
              <a:t>not store chemicals on the floor or window </a:t>
            </a:r>
            <a:r>
              <a:rPr lang="en-US" dirty="0" smtClean="0"/>
              <a:t>ledges</a:t>
            </a:r>
          </a:p>
          <a:p>
            <a:pPr marL="617220" lvl="1" indent="-342900">
              <a:lnSpc>
                <a:spcPct val="110000"/>
              </a:lnSpc>
              <a:spcBef>
                <a:spcPts val="0"/>
              </a:spcBef>
              <a:buClr>
                <a:schemeClr val="accent2">
                  <a:lumMod val="60000"/>
                  <a:lumOff val="40000"/>
                </a:schemeClr>
              </a:buClr>
              <a:buSzPct val="100000"/>
              <a:buFont typeface="Calibri" panose="020F0502020204030204" pitchFamily="34" charset="0"/>
              <a:buChar char="–"/>
            </a:pPr>
            <a:r>
              <a:rPr lang="en-US" dirty="0" smtClean="0"/>
              <a:t>Do </a:t>
            </a:r>
            <a:r>
              <a:rPr lang="en-US" dirty="0"/>
              <a:t>not store chemicals near or above </a:t>
            </a:r>
            <a:r>
              <a:rPr lang="en-US" dirty="0" smtClean="0"/>
              <a:t>sinks</a:t>
            </a:r>
          </a:p>
          <a:p>
            <a:pPr marL="617220" lvl="1" indent="-342900">
              <a:lnSpc>
                <a:spcPct val="110000"/>
              </a:lnSpc>
              <a:spcBef>
                <a:spcPts val="0"/>
              </a:spcBef>
              <a:buClr>
                <a:schemeClr val="accent2">
                  <a:lumMod val="60000"/>
                  <a:lumOff val="40000"/>
                </a:schemeClr>
              </a:buClr>
              <a:buSzPct val="100000"/>
              <a:buFont typeface="Calibri" panose="020F0502020204030204" pitchFamily="34" charset="0"/>
              <a:buChar char="–"/>
            </a:pPr>
            <a:r>
              <a:rPr lang="en-US" dirty="0" smtClean="0"/>
              <a:t>Do </a:t>
            </a:r>
            <a:r>
              <a:rPr lang="en-US" dirty="0"/>
              <a:t>not store chemicals on top of </a:t>
            </a:r>
            <a:r>
              <a:rPr lang="en-US" dirty="0" smtClean="0"/>
              <a:t>cabinets</a:t>
            </a:r>
          </a:p>
          <a:p>
            <a:pPr marL="617220" lvl="1" indent="-342900">
              <a:lnSpc>
                <a:spcPct val="110000"/>
              </a:lnSpc>
              <a:spcBef>
                <a:spcPts val="0"/>
              </a:spcBef>
              <a:buClr>
                <a:schemeClr val="accent2">
                  <a:lumMod val="60000"/>
                  <a:lumOff val="40000"/>
                </a:schemeClr>
              </a:buClr>
              <a:buSzPct val="100000"/>
              <a:buFont typeface="Calibri" panose="020F0502020204030204" pitchFamily="34" charset="0"/>
              <a:buChar char="–"/>
            </a:pPr>
            <a:r>
              <a:rPr lang="en-US" dirty="0" smtClean="0"/>
              <a:t>Never </a:t>
            </a:r>
            <a:r>
              <a:rPr lang="en-US" dirty="0"/>
              <a:t>stack chemicals containers on top of each </a:t>
            </a:r>
            <a:r>
              <a:rPr lang="en-US" dirty="0" smtClean="0"/>
              <a:t>other</a:t>
            </a:r>
          </a:p>
          <a:p>
            <a:pPr marL="617220" lvl="1" indent="-342900">
              <a:lnSpc>
                <a:spcPct val="110000"/>
              </a:lnSpc>
              <a:spcBef>
                <a:spcPts val="0"/>
              </a:spcBef>
              <a:buClr>
                <a:schemeClr val="accent2">
                  <a:lumMod val="60000"/>
                  <a:lumOff val="40000"/>
                </a:schemeClr>
              </a:buClr>
              <a:buSzPct val="100000"/>
              <a:buFont typeface="Calibri" panose="020F0502020204030204" pitchFamily="34" charset="0"/>
              <a:buChar char="–"/>
            </a:pPr>
            <a:endParaRPr lang="en-US" sz="1600" dirty="0" smtClean="0"/>
          </a:p>
          <a:p>
            <a:pPr marL="285750" indent="-285750">
              <a:lnSpc>
                <a:spcPct val="110000"/>
              </a:lnSpc>
              <a:spcBef>
                <a:spcPts val="0"/>
              </a:spcBef>
              <a:buClr>
                <a:srgbClr val="D7361B"/>
              </a:buClr>
              <a:buSzPct val="125000"/>
              <a:buBlip>
                <a:blip r:embed="rId2"/>
              </a:buBlip>
            </a:pPr>
            <a:r>
              <a:rPr lang="en-US" dirty="0" smtClean="0"/>
              <a:t>Storage must be </a:t>
            </a:r>
            <a:r>
              <a:rPr lang="en-US" dirty="0"/>
              <a:t>maintained 24 inches or more below the ceiling in </a:t>
            </a:r>
            <a:r>
              <a:rPr lang="en-US" dirty="0" smtClean="0"/>
              <a:t>non-sprinklered </a:t>
            </a:r>
            <a:r>
              <a:rPr lang="en-US" dirty="0"/>
              <a:t>areas of buildings or not less than 18 </a:t>
            </a:r>
            <a:r>
              <a:rPr lang="en-US" dirty="0" smtClean="0"/>
              <a:t>inches below </a:t>
            </a:r>
            <a:r>
              <a:rPr lang="en-US" dirty="0"/>
              <a:t>sprinkler head deflectors in sprinklered areas of </a:t>
            </a:r>
            <a:r>
              <a:rPr lang="en-US" dirty="0" smtClean="0"/>
              <a:t>buildings </a:t>
            </a:r>
          </a:p>
          <a:p>
            <a:pPr marL="285750" indent="-285750">
              <a:lnSpc>
                <a:spcPct val="110000"/>
              </a:lnSpc>
              <a:spcBef>
                <a:spcPts val="0"/>
              </a:spcBef>
              <a:buClr>
                <a:srgbClr val="D7361B"/>
              </a:buClr>
              <a:buSzPct val="125000"/>
              <a:buBlip>
                <a:blip r:embed="rId2"/>
              </a:buBlip>
            </a:pPr>
            <a:endParaRPr lang="en-US" sz="1400" dirty="0" smtClean="0"/>
          </a:p>
          <a:p>
            <a:pPr marL="285750" indent="-285750">
              <a:lnSpc>
                <a:spcPct val="110000"/>
              </a:lnSpc>
              <a:spcBef>
                <a:spcPts val="0"/>
              </a:spcBef>
              <a:buClr>
                <a:srgbClr val="D7361B"/>
              </a:buClr>
              <a:buSzPct val="125000"/>
              <a:buBlip>
                <a:blip r:embed="rId2"/>
              </a:buBlip>
            </a:pPr>
            <a:r>
              <a:rPr lang="en-US" dirty="0" smtClean="0"/>
              <a:t>Return </a:t>
            </a:r>
            <a:r>
              <a:rPr lang="en-US" dirty="0"/>
              <a:t>stock containers to storage location after use</a:t>
            </a:r>
          </a:p>
          <a:p>
            <a:pPr marL="0" indent="0">
              <a:lnSpc>
                <a:spcPct val="110000"/>
              </a:lnSpc>
              <a:spcBef>
                <a:spcPts val="0"/>
              </a:spcBef>
              <a:buClr>
                <a:srgbClr val="D7361B"/>
              </a:buClr>
              <a:buSzPct val="125000"/>
              <a:buNone/>
            </a:pPr>
            <a:endParaRPr lang="en-US" dirty="0"/>
          </a:p>
          <a:p>
            <a:pPr marL="285750" lvl="0" indent="-285750">
              <a:lnSpc>
                <a:spcPct val="110000"/>
              </a:lnSpc>
              <a:spcBef>
                <a:spcPts val="0"/>
              </a:spcBef>
              <a:buClr>
                <a:srgbClr val="D7361B"/>
              </a:buClr>
              <a:buSzPct val="125000"/>
              <a:buBlip>
                <a:blip r:embed="rId2"/>
              </a:buBlip>
            </a:pPr>
            <a:endParaRPr lang="en-US" dirty="0" smtClean="0"/>
          </a:p>
          <a:p>
            <a:pPr marL="0" indent="0">
              <a:buNone/>
            </a:pPr>
            <a:endParaRPr lang="en-US" dirty="0" smtClean="0"/>
          </a:p>
          <a:p>
            <a:pPr lvl="1"/>
            <a:endParaRPr lang="en-US" dirty="0" smtClean="0"/>
          </a:p>
          <a:p>
            <a:pPr lvl="1"/>
            <a:endParaRPr lang="en-US" dirty="0" smtClean="0"/>
          </a:p>
          <a:p>
            <a:endParaRPr lang="en-US" dirty="0"/>
          </a:p>
        </p:txBody>
      </p:sp>
      <p:pic>
        <p:nvPicPr>
          <p:cNvPr id="6" name="Picture 2" descr="http://www.cshema.org/assets/0/8722/8780/8783/ed732c69-f6f5-44a6-9342-223a7914b34d.jpg"/>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924800" y="6248400"/>
            <a:ext cx="887414" cy="5043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6136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04800" y="381000"/>
            <a:ext cx="8534400" cy="914400"/>
          </a:xfrm>
        </p:spPr>
        <p:txBody>
          <a:bodyPr>
            <a:normAutofit fontScale="90000"/>
          </a:bodyPr>
          <a:lstStyle/>
          <a:p>
            <a:r>
              <a:rPr lang="en-US" sz="3600" dirty="0" smtClean="0"/>
              <a:t>Chemical Storage BMPs: </a:t>
            </a:r>
            <a:r>
              <a:rPr lang="en-US" sz="3200" dirty="0" smtClean="0"/>
              <a:t/>
            </a:r>
            <a:br>
              <a:rPr lang="en-US" sz="3200" dirty="0" smtClean="0"/>
            </a:br>
            <a:r>
              <a:rPr lang="en-US" sz="3600" dirty="0" smtClean="0"/>
              <a:t>Container Management</a:t>
            </a:r>
            <a:endParaRPr lang="en-US" sz="3600" dirty="0"/>
          </a:p>
        </p:txBody>
      </p:sp>
      <p:sp>
        <p:nvSpPr>
          <p:cNvPr id="5" name="Content Placeholder 4"/>
          <p:cNvSpPr>
            <a:spLocks noGrp="1"/>
          </p:cNvSpPr>
          <p:nvPr>
            <p:ph idx="1"/>
          </p:nvPr>
        </p:nvSpPr>
        <p:spPr>
          <a:xfrm>
            <a:off x="533400" y="1447800"/>
            <a:ext cx="8153400" cy="4876800"/>
          </a:xfrm>
        </p:spPr>
        <p:txBody>
          <a:bodyPr>
            <a:normAutofit fontScale="62500" lnSpcReduction="20000"/>
          </a:bodyPr>
          <a:lstStyle/>
          <a:p>
            <a:pPr marL="285750" lvl="0" indent="-285750">
              <a:lnSpc>
                <a:spcPct val="110000"/>
              </a:lnSpc>
              <a:spcBef>
                <a:spcPts val="0"/>
              </a:spcBef>
              <a:buClr>
                <a:srgbClr val="D7361B"/>
              </a:buClr>
              <a:buSzPct val="125000"/>
              <a:buBlip>
                <a:blip r:embed="rId2"/>
              </a:buBlip>
            </a:pPr>
            <a:r>
              <a:rPr lang="en-US" dirty="0" smtClean="0"/>
              <a:t>Chemical containers must be </a:t>
            </a:r>
          </a:p>
          <a:p>
            <a:pPr lvl="1">
              <a:lnSpc>
                <a:spcPct val="110000"/>
              </a:lnSpc>
              <a:spcBef>
                <a:spcPts val="0"/>
              </a:spcBef>
              <a:buClr>
                <a:schemeClr val="accent2">
                  <a:lumMod val="60000"/>
                  <a:lumOff val="40000"/>
                </a:schemeClr>
              </a:buClr>
              <a:buSzPct val="100000"/>
              <a:buFont typeface="Calibri" panose="020F0502020204030204" pitchFamily="34" charset="0"/>
              <a:buChar char="–"/>
            </a:pPr>
            <a:r>
              <a:rPr lang="en-US" dirty="0" smtClean="0"/>
              <a:t>constructed </a:t>
            </a:r>
            <a:r>
              <a:rPr lang="en-US" dirty="0"/>
              <a:t>of material compatible with contents </a:t>
            </a:r>
          </a:p>
          <a:p>
            <a:pPr lvl="1">
              <a:lnSpc>
                <a:spcPct val="110000"/>
              </a:lnSpc>
              <a:spcBef>
                <a:spcPts val="0"/>
              </a:spcBef>
              <a:buClr>
                <a:schemeClr val="accent2">
                  <a:lumMod val="60000"/>
                  <a:lumOff val="40000"/>
                </a:schemeClr>
              </a:buClr>
              <a:buSzPct val="100000"/>
              <a:buFont typeface="Calibri" panose="020F0502020204030204" pitchFamily="34" charset="0"/>
              <a:buChar char="–"/>
            </a:pPr>
            <a:r>
              <a:rPr lang="en-US" dirty="0" smtClean="0"/>
              <a:t>in </a:t>
            </a:r>
            <a:r>
              <a:rPr lang="en-US" dirty="0"/>
              <a:t>good condition (no rusting, bulging, or chemical encrustation)</a:t>
            </a:r>
          </a:p>
          <a:p>
            <a:pPr lvl="1">
              <a:lnSpc>
                <a:spcPct val="110000"/>
              </a:lnSpc>
              <a:spcBef>
                <a:spcPts val="0"/>
              </a:spcBef>
              <a:buClr>
                <a:schemeClr val="accent2">
                  <a:lumMod val="60000"/>
                  <a:lumOff val="40000"/>
                </a:schemeClr>
              </a:buClr>
              <a:buSzPct val="100000"/>
              <a:buFont typeface="Calibri" panose="020F0502020204030204" pitchFamily="34" charset="0"/>
              <a:buChar char="–"/>
            </a:pPr>
            <a:r>
              <a:rPr lang="en-US" dirty="0" smtClean="0"/>
              <a:t>properly </a:t>
            </a:r>
            <a:r>
              <a:rPr lang="en-US" dirty="0"/>
              <a:t>capped</a:t>
            </a:r>
          </a:p>
          <a:p>
            <a:pPr lvl="1">
              <a:lnSpc>
                <a:spcPct val="110000"/>
              </a:lnSpc>
              <a:spcBef>
                <a:spcPts val="0"/>
              </a:spcBef>
              <a:buClr>
                <a:schemeClr val="accent2">
                  <a:lumMod val="60000"/>
                  <a:lumOff val="40000"/>
                </a:schemeClr>
              </a:buClr>
              <a:buSzPct val="100000"/>
              <a:buFont typeface="Calibri" panose="020F0502020204030204" pitchFamily="34" charset="0"/>
              <a:buChar char="–"/>
            </a:pPr>
            <a:r>
              <a:rPr lang="en-US" dirty="0" smtClean="0"/>
              <a:t>periodically </a:t>
            </a:r>
            <a:r>
              <a:rPr lang="en-US" dirty="0"/>
              <a:t>inspected for signs of deterioration and label integrity</a:t>
            </a:r>
          </a:p>
          <a:p>
            <a:pPr marL="285750" lvl="0" indent="-285750">
              <a:lnSpc>
                <a:spcPct val="110000"/>
              </a:lnSpc>
              <a:spcBef>
                <a:spcPts val="0"/>
              </a:spcBef>
              <a:buClr>
                <a:srgbClr val="D7361B"/>
              </a:buClr>
              <a:buSzPct val="125000"/>
              <a:buBlip>
                <a:blip r:embed="rId2"/>
              </a:buBlip>
            </a:pPr>
            <a:endParaRPr lang="en-US" dirty="0" smtClean="0"/>
          </a:p>
          <a:p>
            <a:pPr marL="285750" lvl="0" indent="-285750">
              <a:lnSpc>
                <a:spcPct val="110000"/>
              </a:lnSpc>
              <a:spcBef>
                <a:spcPts val="0"/>
              </a:spcBef>
              <a:buClr>
                <a:srgbClr val="D7361B"/>
              </a:buClr>
              <a:buSzPct val="125000"/>
              <a:buBlip>
                <a:blip r:embed="rId2"/>
              </a:buBlip>
            </a:pPr>
            <a:r>
              <a:rPr lang="en-US" dirty="0" smtClean="0"/>
              <a:t>Store </a:t>
            </a:r>
            <a:r>
              <a:rPr lang="en-US" dirty="0"/>
              <a:t>containers with labels facing out</a:t>
            </a:r>
          </a:p>
          <a:p>
            <a:pPr marL="617220" lvl="1" indent="-342900">
              <a:lnSpc>
                <a:spcPct val="110000"/>
              </a:lnSpc>
              <a:spcBef>
                <a:spcPts val="0"/>
              </a:spcBef>
              <a:buClr>
                <a:schemeClr val="accent2">
                  <a:lumMod val="60000"/>
                  <a:lumOff val="40000"/>
                </a:schemeClr>
              </a:buClr>
              <a:buSzPct val="100000"/>
              <a:buFont typeface="Calibri" panose="020F0502020204030204" pitchFamily="34" charset="0"/>
              <a:buChar char="–"/>
            </a:pPr>
            <a:r>
              <a:rPr lang="en-US" dirty="0"/>
              <a:t>Replace manufacturer's labels that have degraded</a:t>
            </a:r>
          </a:p>
          <a:p>
            <a:pPr marL="617220" lvl="1" indent="-342900">
              <a:lnSpc>
                <a:spcPct val="110000"/>
              </a:lnSpc>
              <a:spcBef>
                <a:spcPts val="0"/>
              </a:spcBef>
              <a:buClr>
                <a:schemeClr val="accent2">
                  <a:lumMod val="60000"/>
                  <a:lumOff val="40000"/>
                </a:schemeClr>
              </a:buClr>
              <a:buSzPct val="100000"/>
              <a:buFont typeface="Calibri" panose="020F0502020204030204" pitchFamily="34" charset="0"/>
              <a:buChar char="–"/>
            </a:pPr>
            <a:r>
              <a:rPr lang="en-US" dirty="0"/>
              <a:t>Ensure secondary containers are labeled per your institution’s guidelines.  Generally the minimal acceptable information is full chemical name, hazard, date and </a:t>
            </a:r>
            <a:r>
              <a:rPr lang="en-US" dirty="0" smtClean="0"/>
              <a:t>name/initials </a:t>
            </a:r>
            <a:r>
              <a:rPr lang="en-US" dirty="0"/>
              <a:t>of responsible </a:t>
            </a:r>
            <a:r>
              <a:rPr lang="en-US" dirty="0" smtClean="0"/>
              <a:t>person</a:t>
            </a:r>
          </a:p>
          <a:p>
            <a:pPr marL="617220" lvl="1" indent="-342900">
              <a:lnSpc>
                <a:spcPct val="110000"/>
              </a:lnSpc>
              <a:spcBef>
                <a:spcPts val="0"/>
              </a:spcBef>
              <a:buClr>
                <a:schemeClr val="accent2">
                  <a:lumMod val="60000"/>
                  <a:lumOff val="40000"/>
                </a:schemeClr>
              </a:buClr>
              <a:buSzPct val="100000"/>
              <a:buFont typeface="Calibri" panose="020F0502020204030204" pitchFamily="34" charset="0"/>
              <a:buChar char="–"/>
            </a:pPr>
            <a:r>
              <a:rPr lang="en-US" dirty="0" smtClean="0"/>
              <a:t>If </a:t>
            </a:r>
            <a:r>
              <a:rPr lang="en-US" dirty="0"/>
              <a:t>your </a:t>
            </a:r>
            <a:r>
              <a:rPr lang="en-US" dirty="0" smtClean="0"/>
              <a:t>institution’s procedures outline compatible storage groups </a:t>
            </a:r>
            <a:r>
              <a:rPr lang="en-US" dirty="0"/>
              <a:t>(by letter or other means</a:t>
            </a:r>
            <a:r>
              <a:rPr lang="en-US" dirty="0" smtClean="0"/>
              <a:t>), including the Storage Group identifier on container labels is recommended</a:t>
            </a:r>
          </a:p>
          <a:p>
            <a:pPr marL="617220" lvl="1" indent="-342900">
              <a:lnSpc>
                <a:spcPct val="110000"/>
              </a:lnSpc>
              <a:spcBef>
                <a:spcPts val="0"/>
              </a:spcBef>
              <a:buClr>
                <a:schemeClr val="accent2">
                  <a:lumMod val="60000"/>
                  <a:lumOff val="40000"/>
                </a:schemeClr>
              </a:buClr>
              <a:buSzPct val="100000"/>
              <a:buFont typeface="Calibri" panose="020F0502020204030204" pitchFamily="34" charset="0"/>
              <a:buChar char="–"/>
            </a:pPr>
            <a:endParaRPr lang="en-US" sz="1400" dirty="0"/>
          </a:p>
          <a:p>
            <a:pPr marL="285750" lvl="0" indent="-285750">
              <a:lnSpc>
                <a:spcPct val="110000"/>
              </a:lnSpc>
              <a:spcBef>
                <a:spcPts val="0"/>
              </a:spcBef>
              <a:buClr>
                <a:srgbClr val="D7361B"/>
              </a:buClr>
              <a:buSzPct val="125000"/>
              <a:buBlip>
                <a:blip r:embed="rId2"/>
              </a:buBlip>
            </a:pPr>
            <a:r>
              <a:rPr lang="en-US" dirty="0"/>
              <a:t>Do not store chemicals alphabetically except within a hazard family/storage </a:t>
            </a:r>
            <a:r>
              <a:rPr lang="en-US" dirty="0" smtClean="0"/>
              <a:t>group</a:t>
            </a:r>
          </a:p>
          <a:p>
            <a:pPr marL="285750" lvl="0" indent="-285750">
              <a:lnSpc>
                <a:spcPct val="110000"/>
              </a:lnSpc>
              <a:spcBef>
                <a:spcPts val="0"/>
              </a:spcBef>
              <a:buClr>
                <a:srgbClr val="D7361B"/>
              </a:buClr>
              <a:buSzPct val="125000"/>
              <a:buBlip>
                <a:blip r:embed="rId2"/>
              </a:buBlip>
            </a:pPr>
            <a:endParaRPr lang="en-US" sz="1400" dirty="0"/>
          </a:p>
          <a:p>
            <a:pPr marL="285750" lvl="0" indent="-285750">
              <a:lnSpc>
                <a:spcPct val="110000"/>
              </a:lnSpc>
              <a:spcBef>
                <a:spcPts val="0"/>
              </a:spcBef>
              <a:buClr>
                <a:srgbClr val="D7361B"/>
              </a:buClr>
              <a:buSzPct val="125000"/>
              <a:buBlip>
                <a:blip r:embed="rId2"/>
              </a:buBlip>
            </a:pPr>
            <a:r>
              <a:rPr lang="en-US" dirty="0" smtClean="0"/>
              <a:t>Store </a:t>
            </a:r>
            <a:r>
              <a:rPr lang="en-US" dirty="0"/>
              <a:t>liquids separately from </a:t>
            </a:r>
            <a:r>
              <a:rPr lang="en-US" dirty="0" smtClean="0"/>
              <a:t>solids</a:t>
            </a:r>
          </a:p>
          <a:p>
            <a:pPr marL="285750" lvl="0" indent="-285750">
              <a:lnSpc>
                <a:spcPct val="110000"/>
              </a:lnSpc>
              <a:spcBef>
                <a:spcPts val="0"/>
              </a:spcBef>
              <a:buClr>
                <a:srgbClr val="D7361B"/>
              </a:buClr>
              <a:buSzPct val="125000"/>
              <a:buBlip>
                <a:blip r:embed="rId2"/>
              </a:buBlip>
            </a:pPr>
            <a:endParaRPr lang="en-US" sz="1600" dirty="0" smtClean="0"/>
          </a:p>
          <a:p>
            <a:pPr marL="285750" lvl="0" indent="-285750">
              <a:lnSpc>
                <a:spcPct val="110000"/>
              </a:lnSpc>
              <a:spcBef>
                <a:spcPts val="0"/>
              </a:spcBef>
              <a:buClr>
                <a:srgbClr val="D7361B"/>
              </a:buClr>
              <a:buSzPct val="125000"/>
              <a:buBlip>
                <a:blip r:embed="rId2"/>
              </a:buBlip>
            </a:pPr>
            <a:r>
              <a:rPr lang="en-US" dirty="0" smtClean="0"/>
              <a:t>Store </a:t>
            </a:r>
            <a:r>
              <a:rPr lang="en-US" dirty="0"/>
              <a:t>solids above </a:t>
            </a:r>
            <a:r>
              <a:rPr lang="en-US" dirty="0" smtClean="0"/>
              <a:t>liquids</a:t>
            </a:r>
          </a:p>
          <a:p>
            <a:pPr marL="285750" lvl="0" indent="-285750">
              <a:lnSpc>
                <a:spcPct val="110000"/>
              </a:lnSpc>
              <a:spcBef>
                <a:spcPts val="0"/>
              </a:spcBef>
              <a:buClr>
                <a:srgbClr val="D7361B"/>
              </a:buClr>
              <a:buSzPct val="125000"/>
              <a:buBlip>
                <a:blip r:embed="rId2"/>
              </a:buBlip>
            </a:pPr>
            <a:endParaRPr lang="en-US" sz="1600" dirty="0" smtClean="0"/>
          </a:p>
          <a:p>
            <a:pPr marL="285750" lvl="0" indent="-285750">
              <a:lnSpc>
                <a:spcPct val="110000"/>
              </a:lnSpc>
              <a:spcBef>
                <a:spcPts val="0"/>
              </a:spcBef>
              <a:buClr>
                <a:srgbClr val="D7361B"/>
              </a:buClr>
              <a:buSzPct val="125000"/>
              <a:buBlip>
                <a:blip r:embed="rId2"/>
              </a:buBlip>
            </a:pPr>
            <a:r>
              <a:rPr lang="en-US" dirty="0" smtClean="0"/>
              <a:t>Always store hazardous liquids in secondary containment trays manufactured from chemical resistant materials</a:t>
            </a:r>
          </a:p>
          <a:p>
            <a:endParaRPr lang="en-US" dirty="0" smtClean="0"/>
          </a:p>
          <a:p>
            <a:pPr lvl="1"/>
            <a:endParaRPr lang="en-US" dirty="0" smtClean="0"/>
          </a:p>
          <a:p>
            <a:pPr lvl="1"/>
            <a:endParaRPr lang="en-US" dirty="0" smtClean="0"/>
          </a:p>
          <a:p>
            <a:endParaRPr lang="en-US" dirty="0"/>
          </a:p>
        </p:txBody>
      </p:sp>
      <p:pic>
        <p:nvPicPr>
          <p:cNvPr id="6" name="Picture 2" descr="http://www.cshema.org/assets/0/8722/8780/8783/ed732c69-f6f5-44a6-9342-223a7914b34d.jpg"/>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924800" y="6248400"/>
            <a:ext cx="887414" cy="5043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4286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7" end="7"/>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8" end="8"/>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
                                            <p:txEl>
                                              <p:pRg st="11" end="1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
                                            <p:txEl>
                                              <p:pRg st="13" end="1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5">
                                            <p:txEl>
                                              <p:pRg st="15" end="1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5">
                                            <p:txEl>
                                              <p:pRg st="17" end="1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04800" y="274638"/>
            <a:ext cx="8382000" cy="868362"/>
          </a:xfrm>
        </p:spPr>
        <p:txBody>
          <a:bodyPr>
            <a:noAutofit/>
          </a:bodyPr>
          <a:lstStyle/>
          <a:p>
            <a:r>
              <a:rPr lang="en-US" sz="3200" dirty="0" smtClean="0"/>
              <a:t>Chemical Storage BMPs: </a:t>
            </a:r>
            <a:br>
              <a:rPr lang="en-US" sz="3200" dirty="0" smtClean="0"/>
            </a:br>
            <a:r>
              <a:rPr lang="en-US" sz="3200" dirty="0" smtClean="0"/>
              <a:t>Storage Areas</a:t>
            </a:r>
            <a:endParaRPr lang="en-US" sz="3200" dirty="0"/>
          </a:p>
        </p:txBody>
      </p:sp>
      <p:sp>
        <p:nvSpPr>
          <p:cNvPr id="5" name="Content Placeholder 4"/>
          <p:cNvSpPr>
            <a:spLocks noGrp="1"/>
          </p:cNvSpPr>
          <p:nvPr>
            <p:ph idx="1"/>
          </p:nvPr>
        </p:nvSpPr>
        <p:spPr>
          <a:xfrm>
            <a:off x="304800" y="1143000"/>
            <a:ext cx="8382000" cy="5357573"/>
          </a:xfrm>
        </p:spPr>
        <p:txBody>
          <a:bodyPr>
            <a:normAutofit fontScale="62500" lnSpcReduction="20000"/>
          </a:bodyPr>
          <a:lstStyle/>
          <a:p>
            <a:pPr marL="285750" lvl="0" indent="-285750">
              <a:lnSpc>
                <a:spcPct val="120000"/>
              </a:lnSpc>
              <a:spcBef>
                <a:spcPts val="0"/>
              </a:spcBef>
              <a:buClr>
                <a:srgbClr val="D7361B"/>
              </a:buClr>
              <a:buSzPct val="125000"/>
              <a:buBlip>
                <a:blip r:embed="rId3"/>
              </a:buBlip>
            </a:pPr>
            <a:r>
              <a:rPr lang="en-US" sz="2900" dirty="0" smtClean="0">
                <a:solidFill>
                  <a:prstClr val="black"/>
                </a:solidFill>
              </a:rPr>
              <a:t>S</a:t>
            </a:r>
            <a:r>
              <a:rPr lang="en-US" sz="2900" dirty="0" smtClean="0"/>
              <a:t>torage </a:t>
            </a:r>
            <a:r>
              <a:rPr lang="en-US" sz="2900" dirty="0"/>
              <a:t>areas should be away from direct sun and  sources of ignition or heat</a:t>
            </a:r>
          </a:p>
          <a:p>
            <a:pPr marL="285750" lvl="0" indent="-285750">
              <a:lnSpc>
                <a:spcPct val="120000"/>
              </a:lnSpc>
              <a:spcBef>
                <a:spcPts val="0"/>
              </a:spcBef>
              <a:buClr>
                <a:srgbClr val="D7361B"/>
              </a:buClr>
              <a:buSzPct val="125000"/>
              <a:buBlip>
                <a:blip r:embed="rId3"/>
              </a:buBlip>
            </a:pPr>
            <a:endParaRPr lang="en-US" sz="1800" dirty="0"/>
          </a:p>
          <a:p>
            <a:pPr marL="285750" indent="-285750">
              <a:lnSpc>
                <a:spcPct val="120000"/>
              </a:lnSpc>
              <a:spcBef>
                <a:spcPts val="0"/>
              </a:spcBef>
              <a:buClr>
                <a:srgbClr val="D7361B"/>
              </a:buClr>
              <a:buSzPct val="125000"/>
              <a:buBlip>
                <a:blip r:embed="rId3"/>
              </a:buBlip>
            </a:pPr>
            <a:r>
              <a:rPr lang="en-US" sz="2900" dirty="0"/>
              <a:t>Ensure storage areas are well ventilated and lit</a:t>
            </a:r>
          </a:p>
          <a:p>
            <a:pPr marL="0" indent="0">
              <a:lnSpc>
                <a:spcPct val="120000"/>
              </a:lnSpc>
              <a:spcBef>
                <a:spcPts val="0"/>
              </a:spcBef>
              <a:buClr>
                <a:srgbClr val="D7361B"/>
              </a:buClr>
              <a:buSzPct val="125000"/>
              <a:buNone/>
            </a:pPr>
            <a:endParaRPr lang="en-US" sz="1800" dirty="0"/>
          </a:p>
          <a:p>
            <a:pPr marL="285750" lvl="0" indent="-285750">
              <a:lnSpc>
                <a:spcPct val="120000"/>
              </a:lnSpc>
              <a:spcBef>
                <a:spcPts val="0"/>
              </a:spcBef>
              <a:buClr>
                <a:srgbClr val="D7361B"/>
              </a:buClr>
              <a:buSzPct val="125000"/>
              <a:buBlip>
                <a:blip r:embed="rId3"/>
              </a:buBlip>
            </a:pPr>
            <a:r>
              <a:rPr lang="en-US" sz="2900" dirty="0" smtClean="0"/>
              <a:t>Provide adequate shelving to prevent overcrowding and accessibility issues that are wide enough so large containers do not protrude over shelf edge</a:t>
            </a:r>
          </a:p>
          <a:p>
            <a:pPr lvl="1">
              <a:lnSpc>
                <a:spcPct val="120000"/>
              </a:lnSpc>
              <a:spcBef>
                <a:spcPts val="0"/>
              </a:spcBef>
              <a:buSzPct val="100000"/>
              <a:buFont typeface="Calibri" panose="020F0502020204030204" pitchFamily="34" charset="0"/>
              <a:buChar char="–"/>
            </a:pPr>
            <a:r>
              <a:rPr lang="en-US" sz="2600" dirty="0" smtClean="0"/>
              <a:t>Shelves should be level, secured to a permanent structure and strong enough to support weight of all the containers</a:t>
            </a:r>
          </a:p>
          <a:p>
            <a:pPr lvl="1">
              <a:lnSpc>
                <a:spcPct val="120000"/>
              </a:lnSpc>
              <a:spcBef>
                <a:spcPts val="0"/>
              </a:spcBef>
              <a:buSzPct val="100000"/>
              <a:buFont typeface="Calibri" panose="020F0502020204030204" pitchFamily="34" charset="0"/>
              <a:buChar char="–"/>
            </a:pPr>
            <a:r>
              <a:rPr lang="en-US" sz="2600" dirty="0" smtClean="0"/>
              <a:t>To prevent risk of containers falling, shelves should be tilted slightly backward or  fitted with a raised lip (2” min. recommended in seismically active areas, bungee cords or earthquake straps may be added for extra security)</a:t>
            </a:r>
          </a:p>
          <a:p>
            <a:pPr lvl="1">
              <a:lnSpc>
                <a:spcPct val="120000"/>
              </a:lnSpc>
              <a:spcBef>
                <a:spcPts val="0"/>
              </a:spcBef>
              <a:buSzPct val="100000"/>
              <a:buFont typeface="Calibri" panose="020F0502020204030204" pitchFamily="34" charset="0"/>
              <a:buChar char="–"/>
            </a:pPr>
            <a:r>
              <a:rPr lang="en-US" sz="2600" dirty="0" smtClean="0"/>
              <a:t>Doors on chemical storage shelving units must remained closed except when removing or returning chemicals to their storage location.  In seismically active locales, additional latching mechanism may be recommended or required by your institution's seismic braci</a:t>
            </a:r>
            <a:r>
              <a:rPr lang="en-US" sz="2600" dirty="0"/>
              <a:t>ng and latching policies/procedures</a:t>
            </a:r>
          </a:p>
          <a:p>
            <a:pPr lvl="1">
              <a:lnSpc>
                <a:spcPct val="120000"/>
              </a:lnSpc>
              <a:spcBef>
                <a:spcPts val="0"/>
              </a:spcBef>
              <a:buSzPct val="100000"/>
              <a:buFont typeface="Calibri" panose="020F0502020204030204" pitchFamily="34" charset="0"/>
              <a:buChar char="–"/>
            </a:pPr>
            <a:r>
              <a:rPr lang="en-US" sz="2600" dirty="0" smtClean="0"/>
              <a:t>Chemical </a:t>
            </a:r>
            <a:r>
              <a:rPr lang="en-US" sz="2600" dirty="0"/>
              <a:t>resistant coating </a:t>
            </a:r>
            <a:r>
              <a:rPr lang="en-US" sz="2600" dirty="0" smtClean="0"/>
              <a:t>on shelving is </a:t>
            </a:r>
            <a:r>
              <a:rPr lang="en-US" sz="2600" dirty="0"/>
              <a:t>recommended</a:t>
            </a:r>
          </a:p>
          <a:p>
            <a:pPr lvl="1">
              <a:lnSpc>
                <a:spcPct val="120000"/>
              </a:lnSpc>
              <a:spcBef>
                <a:spcPts val="0"/>
              </a:spcBef>
              <a:buSzPct val="100000"/>
              <a:buFont typeface="Calibri" panose="020F0502020204030204" pitchFamily="34" charset="0"/>
              <a:buChar char="–"/>
            </a:pPr>
            <a:r>
              <a:rPr lang="en-US" sz="2600" dirty="0"/>
              <a:t>Store large and heavy containers on lower shelves no higher than 1 foot from floor</a:t>
            </a:r>
          </a:p>
          <a:p>
            <a:pPr lvl="1">
              <a:lnSpc>
                <a:spcPct val="120000"/>
              </a:lnSpc>
              <a:spcBef>
                <a:spcPts val="0"/>
              </a:spcBef>
              <a:buSzPct val="100000"/>
              <a:buFont typeface="Calibri" panose="020F0502020204030204" pitchFamily="34" charset="0"/>
              <a:buChar char="–"/>
            </a:pPr>
            <a:r>
              <a:rPr lang="en-US" sz="2600" dirty="0" smtClean="0"/>
              <a:t>Best practice is to store hazardous chemicals below eye level.  If impractical, at the very least, store </a:t>
            </a:r>
            <a:r>
              <a:rPr lang="en-US" sz="2600" dirty="0"/>
              <a:t>corrosives </a:t>
            </a:r>
            <a:r>
              <a:rPr lang="en-US" sz="2600" dirty="0" smtClean="0"/>
              <a:t>and other chemicals that present eye and skin hazards on </a:t>
            </a:r>
            <a:r>
              <a:rPr lang="en-US" sz="2600" dirty="0"/>
              <a:t>lower shelves, below eye </a:t>
            </a:r>
            <a:r>
              <a:rPr lang="en-US" sz="2600" dirty="0" smtClean="0"/>
              <a:t>level</a:t>
            </a:r>
          </a:p>
          <a:p>
            <a:pPr lvl="1">
              <a:lnSpc>
                <a:spcPct val="120000"/>
              </a:lnSpc>
              <a:spcBef>
                <a:spcPts val="0"/>
              </a:spcBef>
              <a:buSzPct val="100000"/>
              <a:buFont typeface="Calibri" panose="020F0502020204030204" pitchFamily="34" charset="0"/>
              <a:buChar char="–"/>
            </a:pPr>
            <a:endParaRPr lang="en-US" sz="1800" dirty="0" smtClean="0"/>
          </a:p>
          <a:p>
            <a:pPr marL="285750" lvl="0" indent="-285750">
              <a:lnSpc>
                <a:spcPct val="120000"/>
              </a:lnSpc>
              <a:spcBef>
                <a:spcPts val="0"/>
              </a:spcBef>
              <a:buClr>
                <a:srgbClr val="D7361B"/>
              </a:buClr>
              <a:buSzPct val="125000"/>
              <a:buBlip>
                <a:blip r:embed="rId3"/>
              </a:buBlip>
            </a:pPr>
            <a:r>
              <a:rPr lang="en-US" sz="2900" dirty="0">
                <a:solidFill>
                  <a:prstClr val="black"/>
                </a:solidFill>
              </a:rPr>
              <a:t>In seismically active areas, </a:t>
            </a:r>
            <a:r>
              <a:rPr lang="en-US" sz="2900" dirty="0" smtClean="0">
                <a:solidFill>
                  <a:prstClr val="black"/>
                </a:solidFill>
              </a:rPr>
              <a:t>chemical storage cabinets (whether </a:t>
            </a:r>
            <a:r>
              <a:rPr lang="en-US" sz="2900" dirty="0">
                <a:solidFill>
                  <a:prstClr val="black"/>
                </a:solidFill>
              </a:rPr>
              <a:t>floor, bench or </a:t>
            </a:r>
            <a:r>
              <a:rPr lang="en-US" sz="2900" dirty="0" smtClean="0">
                <a:solidFill>
                  <a:prstClr val="black"/>
                </a:solidFill>
              </a:rPr>
              <a:t>wall-mounted) and free standing shelf units should </a:t>
            </a:r>
            <a:r>
              <a:rPr lang="en-US" sz="2900" dirty="0">
                <a:solidFill>
                  <a:prstClr val="black"/>
                </a:solidFill>
              </a:rPr>
              <a:t>be seismically braced per your institution's policies and procedures</a:t>
            </a:r>
          </a:p>
          <a:p>
            <a:pPr lvl="1">
              <a:lnSpc>
                <a:spcPct val="120000"/>
              </a:lnSpc>
              <a:spcBef>
                <a:spcPts val="0"/>
              </a:spcBef>
              <a:buSzPct val="100000"/>
              <a:buFont typeface="Calibri" panose="020F0502020204030204" pitchFamily="34" charset="0"/>
              <a:buChar char="–"/>
            </a:pPr>
            <a:endParaRPr lang="en-US" sz="2900" dirty="0"/>
          </a:p>
        </p:txBody>
      </p:sp>
      <p:pic>
        <p:nvPicPr>
          <p:cNvPr id="6" name="Picture 2" descr="http://www.cshema.org/assets/0/8722/8780/8783/ed732c69-f6f5-44a6-9342-223a7914b34d.jpg"/>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924800" y="6248400"/>
            <a:ext cx="887414" cy="5043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7018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
                                            <p:txEl>
                                              <p:pRg st="9" end="9"/>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
                                            <p:txEl>
                                              <p:pRg st="10" end="1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04800" y="273050"/>
            <a:ext cx="8382000" cy="1143000"/>
          </a:xfrm>
        </p:spPr>
        <p:txBody>
          <a:bodyPr>
            <a:normAutofit fontScale="90000"/>
          </a:bodyPr>
          <a:lstStyle/>
          <a:p>
            <a:r>
              <a:rPr lang="en-US" dirty="0" smtClean="0"/>
              <a:t>Chemical Storage BMPs:</a:t>
            </a:r>
            <a:br>
              <a:rPr lang="en-US" dirty="0" smtClean="0"/>
            </a:br>
            <a:r>
              <a:rPr lang="en-US" sz="3600" dirty="0" smtClean="0"/>
              <a:t>Housekeeping-a few tips</a:t>
            </a:r>
            <a:endParaRPr lang="en-US" sz="3600" dirty="0"/>
          </a:p>
        </p:txBody>
      </p:sp>
      <p:sp>
        <p:nvSpPr>
          <p:cNvPr id="14" name="Text Placeholder 13"/>
          <p:cNvSpPr>
            <a:spLocks noGrp="1"/>
          </p:cNvSpPr>
          <p:nvPr>
            <p:ph type="body" idx="1"/>
          </p:nvPr>
        </p:nvSpPr>
        <p:spPr>
          <a:xfrm>
            <a:off x="381001" y="1447800"/>
            <a:ext cx="3886200" cy="762000"/>
          </a:xfrm>
        </p:spPr>
        <p:txBody>
          <a:bodyPr/>
          <a:lstStyle/>
          <a:p>
            <a:pPr algn="ctr"/>
            <a:r>
              <a:rPr lang="en-US" dirty="0" smtClean="0"/>
              <a:t>Don’t Do this!</a:t>
            </a:r>
            <a:endParaRPr lang="en-US" dirty="0"/>
          </a:p>
        </p:txBody>
      </p:sp>
      <p:sp>
        <p:nvSpPr>
          <p:cNvPr id="15" name="Text Placeholder 14"/>
          <p:cNvSpPr>
            <a:spLocks noGrp="1"/>
          </p:cNvSpPr>
          <p:nvPr>
            <p:ph type="body" sz="half" idx="3"/>
          </p:nvPr>
        </p:nvSpPr>
        <p:spPr>
          <a:xfrm>
            <a:off x="4572000" y="1066800"/>
            <a:ext cx="4114800" cy="838200"/>
          </a:xfrm>
        </p:spPr>
        <p:txBody>
          <a:bodyPr/>
          <a:lstStyle/>
          <a:p>
            <a:pPr lvl="0"/>
            <a:endParaRPr lang="en-US" dirty="0">
              <a:solidFill>
                <a:prstClr val="black"/>
              </a:solidFill>
            </a:endParaRPr>
          </a:p>
        </p:txBody>
      </p:sp>
      <p:pic>
        <p:nvPicPr>
          <p:cNvPr id="13" name="Content Placeholder 12"/>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329697" y="2829442"/>
            <a:ext cx="3733800" cy="2799316"/>
          </a:xfrm>
        </p:spPr>
      </p:pic>
      <p:sp>
        <p:nvSpPr>
          <p:cNvPr id="6" name="Content Placeholder 5"/>
          <p:cNvSpPr>
            <a:spLocks noGrp="1"/>
          </p:cNvSpPr>
          <p:nvPr>
            <p:ph sz="half" idx="4"/>
          </p:nvPr>
        </p:nvSpPr>
        <p:spPr>
          <a:xfrm>
            <a:off x="4495800" y="1447800"/>
            <a:ext cx="4191000" cy="4686300"/>
          </a:xfrm>
        </p:spPr>
        <p:txBody>
          <a:bodyPr>
            <a:normAutofit lnSpcReduction="10000"/>
          </a:bodyPr>
          <a:lstStyle/>
          <a:p>
            <a:pPr marL="285750" lvl="0" indent="-285750">
              <a:spcBef>
                <a:spcPts val="0"/>
              </a:spcBef>
              <a:buClr>
                <a:srgbClr val="D7361B"/>
              </a:buClr>
              <a:buSzPct val="125000"/>
              <a:buBlip>
                <a:blip r:embed="rId3"/>
              </a:buBlip>
            </a:pPr>
            <a:r>
              <a:rPr lang="en-US" sz="2000" dirty="0" smtClean="0"/>
              <a:t>Reduce Clutter</a:t>
            </a:r>
          </a:p>
          <a:p>
            <a:pPr marL="617220" lvl="1" indent="-342900">
              <a:spcBef>
                <a:spcPts val="0"/>
              </a:spcBef>
              <a:buClr>
                <a:schemeClr val="accent2">
                  <a:lumMod val="60000"/>
                  <a:lumOff val="40000"/>
                </a:schemeClr>
              </a:buClr>
              <a:buSzPct val="100000"/>
              <a:buFont typeface="Calibri" panose="020F0502020204030204" pitchFamily="34" charset="0"/>
              <a:buChar char="–"/>
            </a:pPr>
            <a:r>
              <a:rPr lang="en-US" sz="1800" dirty="0" smtClean="0"/>
              <a:t>Limit amount of combustibles in storage areas, especially by unpacking and removing cardboard shipping boxes</a:t>
            </a:r>
          </a:p>
          <a:p>
            <a:pPr marL="617220" lvl="1" indent="-342900">
              <a:spcBef>
                <a:spcPts val="0"/>
              </a:spcBef>
              <a:buClr>
                <a:schemeClr val="accent2">
                  <a:lumMod val="60000"/>
                  <a:lumOff val="40000"/>
                </a:schemeClr>
              </a:buClr>
              <a:buSzPct val="100000"/>
              <a:buFont typeface="Calibri" panose="020F0502020204030204" pitchFamily="34" charset="0"/>
              <a:buChar char="–"/>
            </a:pPr>
            <a:r>
              <a:rPr lang="en-US" sz="1800" dirty="0" smtClean="0"/>
              <a:t>Don’t </a:t>
            </a:r>
            <a:r>
              <a:rPr lang="en-US" sz="1800" dirty="0"/>
              <a:t>overcrowd, stack containers, or place them close to or over hanging edges of </a:t>
            </a:r>
            <a:r>
              <a:rPr lang="en-US" sz="1800" dirty="0" smtClean="0"/>
              <a:t>counters/shelving</a:t>
            </a:r>
          </a:p>
          <a:p>
            <a:pPr marL="617220" lvl="1" indent="-342900">
              <a:spcBef>
                <a:spcPts val="0"/>
              </a:spcBef>
              <a:buClr>
                <a:schemeClr val="accent2">
                  <a:lumMod val="60000"/>
                  <a:lumOff val="40000"/>
                </a:schemeClr>
              </a:buClr>
              <a:buSzPct val="100000"/>
              <a:buFont typeface="Calibri" panose="020F0502020204030204" pitchFamily="34" charset="0"/>
              <a:buChar char="–"/>
            </a:pPr>
            <a:r>
              <a:rPr lang="en-US" sz="1800" dirty="0" smtClean="0"/>
              <a:t>Do </a:t>
            </a:r>
            <a:r>
              <a:rPr lang="en-US" sz="1800" dirty="0"/>
              <a:t>not place </a:t>
            </a:r>
            <a:r>
              <a:rPr lang="en-US" sz="1800" dirty="0" smtClean="0"/>
              <a:t>materials </a:t>
            </a:r>
            <a:r>
              <a:rPr lang="en-US" sz="1800" dirty="0"/>
              <a:t>on the floor where they could become a </a:t>
            </a:r>
            <a:r>
              <a:rPr lang="en-US" sz="1800" dirty="0" smtClean="0"/>
              <a:t>trip hazard</a:t>
            </a:r>
          </a:p>
          <a:p>
            <a:pPr marL="617220" lvl="1" indent="-342900">
              <a:spcBef>
                <a:spcPts val="0"/>
              </a:spcBef>
              <a:buClr>
                <a:schemeClr val="accent2">
                  <a:lumMod val="60000"/>
                  <a:lumOff val="40000"/>
                </a:schemeClr>
              </a:buClr>
              <a:buSzPct val="100000"/>
              <a:buFont typeface="Calibri" panose="020F0502020204030204" pitchFamily="34" charset="0"/>
              <a:buChar char="–"/>
            </a:pPr>
            <a:r>
              <a:rPr lang="en-US" sz="1800" dirty="0" smtClean="0"/>
              <a:t>Keep </a:t>
            </a:r>
            <a:r>
              <a:rPr lang="en-US" sz="1800" dirty="0"/>
              <a:t>drawers and cabinet doors closed when not in use</a:t>
            </a:r>
          </a:p>
          <a:p>
            <a:pPr marL="285750" lvl="0" indent="-285750">
              <a:spcBef>
                <a:spcPts val="0"/>
              </a:spcBef>
              <a:buClr>
                <a:srgbClr val="D7361B"/>
              </a:buClr>
              <a:buSzPct val="125000"/>
              <a:buBlip>
                <a:blip r:embed="rId3"/>
              </a:buBlip>
            </a:pPr>
            <a:r>
              <a:rPr lang="en-US" sz="2000" dirty="0" smtClean="0"/>
              <a:t>Store </a:t>
            </a:r>
            <a:r>
              <a:rPr lang="en-US" sz="2000" dirty="0"/>
              <a:t>containers </a:t>
            </a:r>
            <a:r>
              <a:rPr lang="en-US" sz="2000" dirty="0" smtClean="0"/>
              <a:t>upright, compatibly with </a:t>
            </a:r>
            <a:r>
              <a:rPr lang="en-US" sz="2000" dirty="0"/>
              <a:t>labels facing out, replace any torn or illegible labels</a:t>
            </a:r>
          </a:p>
          <a:p>
            <a:pPr marL="285750" indent="-285750">
              <a:spcBef>
                <a:spcPts val="0"/>
              </a:spcBef>
              <a:buClr>
                <a:srgbClr val="D7361B"/>
              </a:buClr>
              <a:buSzPct val="125000"/>
              <a:buBlip>
                <a:blip r:embed="rId3"/>
              </a:buBlip>
            </a:pPr>
            <a:r>
              <a:rPr lang="en-US" sz="2000" dirty="0" smtClean="0"/>
              <a:t>Keep </a:t>
            </a:r>
            <a:r>
              <a:rPr lang="en-US" sz="2000" dirty="0"/>
              <a:t>access to emergency equipment, electrical panels and egress routes clear at all times</a:t>
            </a:r>
          </a:p>
          <a:p>
            <a:pPr marL="285750" lvl="0" indent="-285750">
              <a:spcBef>
                <a:spcPts val="0"/>
              </a:spcBef>
              <a:buClr>
                <a:srgbClr val="D7361B"/>
              </a:buClr>
              <a:buSzPct val="125000"/>
              <a:buBlip>
                <a:blip r:embed="rId3"/>
              </a:buBlip>
            </a:pPr>
            <a:endParaRPr lang="en-US" dirty="0"/>
          </a:p>
          <a:p>
            <a:pPr marL="285750" lvl="0" indent="-285750">
              <a:lnSpc>
                <a:spcPct val="110000"/>
              </a:lnSpc>
              <a:spcBef>
                <a:spcPts val="0"/>
              </a:spcBef>
              <a:buClr>
                <a:srgbClr val="D7361B"/>
              </a:buClr>
              <a:buSzPct val="125000"/>
              <a:buBlip>
                <a:blip r:embed="rId3"/>
              </a:buBlip>
            </a:pPr>
            <a:endParaRPr lang="en-US" dirty="0" smtClean="0"/>
          </a:p>
          <a:p>
            <a:pPr lvl="1">
              <a:buSzPct val="100000"/>
              <a:buFont typeface="Calibri" panose="020F0502020204030204" pitchFamily="34" charset="0"/>
              <a:buChar char="–"/>
            </a:pPr>
            <a:endParaRPr lang="en-US" dirty="0"/>
          </a:p>
        </p:txBody>
      </p:sp>
      <p:cxnSp>
        <p:nvCxnSpPr>
          <p:cNvPr id="11" name="Straight Connector 10"/>
          <p:cNvCxnSpPr>
            <a:stCxn id="9" idx="1"/>
          </p:cNvCxnSpPr>
          <p:nvPr/>
        </p:nvCxnSpPr>
        <p:spPr>
          <a:xfrm>
            <a:off x="984262" y="3124528"/>
            <a:ext cx="2469635" cy="2133272"/>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9" name="Oval 8"/>
          <p:cNvSpPr/>
          <p:nvPr/>
        </p:nvSpPr>
        <p:spPr>
          <a:xfrm>
            <a:off x="482097" y="2667000"/>
            <a:ext cx="3429000" cy="3124200"/>
          </a:xfrm>
          <a:prstGeom prst="ellipse">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9084440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nodePh="1">
                                  <p:stCondLst>
                                    <p:cond delay="0"/>
                                  </p:stCondLst>
                                  <p:endCondLst>
                                    <p:cond evt="begin" delay="0">
                                      <p:tn val="13"/>
                                    </p:cond>
                                  </p:endCondLst>
                                  <p:childTnLst>
                                    <p:set>
                                      <p:cBhvr>
                                        <p:cTn id="14" dur="1" fill="hold">
                                          <p:stCondLst>
                                            <p:cond delay="0"/>
                                          </p:stCondLst>
                                        </p:cTn>
                                        <p:tgtEl>
                                          <p:spTgt spid="15">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0" end="0"/>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
                                            <p:txEl>
                                              <p:pRg st="1" end="1"/>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
                                            <p:txEl>
                                              <p:pRg st="2" end="2"/>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6">
                                            <p:txEl>
                                              <p:pRg st="3" end="3"/>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p"/>
      <p:bldP spid="15" grpId="0" build="p"/>
      <p:bldP spid="6" grpId="0" build="p"/>
      <p:bldP spid="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4800600" y="1524000"/>
            <a:ext cx="3810000" cy="6940361"/>
          </a:xfrm>
          <a:prstGeom prst="rect">
            <a:avLst/>
          </a:prstGeom>
        </p:spPr>
        <p:txBody>
          <a:bodyPr wrap="square">
            <a:spAutoFit/>
          </a:bodyPr>
          <a:lstStyle/>
          <a:p>
            <a:pPr marL="285750" indent="-285750">
              <a:buClr>
                <a:srgbClr val="D7361B"/>
              </a:buClr>
              <a:buSzPct val="125000"/>
              <a:buBlip>
                <a:blip r:embed="rId2"/>
              </a:buBlip>
            </a:pPr>
            <a:r>
              <a:rPr lang="en-US" sz="2000" dirty="0">
                <a:solidFill>
                  <a:prstClr val="black"/>
                </a:solidFill>
              </a:rPr>
              <a:t>Cabinets should be marked in conspicuous red lettering, “</a:t>
            </a:r>
            <a:r>
              <a:rPr lang="en-US" sz="2000" b="1" dirty="0">
                <a:solidFill>
                  <a:srgbClr val="FF0000"/>
                </a:solidFill>
              </a:rPr>
              <a:t>FLAMMABLE—KEEP FIRE AWAY</a:t>
            </a:r>
            <a:r>
              <a:rPr lang="en-US" sz="2000" dirty="0">
                <a:solidFill>
                  <a:prstClr val="black"/>
                </a:solidFill>
              </a:rPr>
              <a:t>”</a:t>
            </a:r>
          </a:p>
          <a:p>
            <a:pPr lvl="0">
              <a:buClr>
                <a:srgbClr val="D7361B"/>
              </a:buClr>
              <a:buSzPct val="125000"/>
            </a:pPr>
            <a:endParaRPr lang="en-US" dirty="0" smtClean="0">
              <a:solidFill>
                <a:prstClr val="black"/>
              </a:solidFill>
            </a:endParaRPr>
          </a:p>
          <a:p>
            <a:pPr marL="285750" lvl="0" indent="-285750">
              <a:buClr>
                <a:srgbClr val="D7361B"/>
              </a:buClr>
              <a:buSzPct val="125000"/>
              <a:buBlip>
                <a:blip r:embed="rId2"/>
              </a:buBlip>
            </a:pPr>
            <a:endParaRPr lang="en-US" dirty="0" smtClean="0">
              <a:solidFill>
                <a:prstClr val="black"/>
              </a:solidFill>
            </a:endParaRPr>
          </a:p>
          <a:p>
            <a:pPr marL="285750" lvl="0" indent="-285750">
              <a:buClr>
                <a:srgbClr val="D7361B"/>
              </a:buClr>
              <a:buSzPct val="125000"/>
              <a:buBlip>
                <a:blip r:embed="rId2"/>
              </a:buBlip>
            </a:pPr>
            <a:endParaRPr lang="en-US" dirty="0" smtClean="0">
              <a:solidFill>
                <a:prstClr val="black"/>
              </a:solidFill>
            </a:endParaRPr>
          </a:p>
          <a:p>
            <a:pPr marL="285750" lvl="0" indent="-285750">
              <a:buClr>
                <a:srgbClr val="D7361B"/>
              </a:buClr>
              <a:buSzPct val="125000"/>
              <a:buBlip>
                <a:blip r:embed="rId2"/>
              </a:buBlip>
            </a:pPr>
            <a:endParaRPr lang="en-US" dirty="0">
              <a:solidFill>
                <a:prstClr val="black"/>
              </a:solidFill>
            </a:endParaRPr>
          </a:p>
          <a:p>
            <a:pPr marL="285750" lvl="0" indent="-285750">
              <a:buClr>
                <a:srgbClr val="D7361B"/>
              </a:buClr>
              <a:buSzPct val="125000"/>
              <a:buBlip>
                <a:blip r:embed="rId2"/>
              </a:buBlip>
            </a:pPr>
            <a:endParaRPr lang="en-US" dirty="0" smtClean="0">
              <a:solidFill>
                <a:prstClr val="black"/>
              </a:solidFill>
            </a:endParaRPr>
          </a:p>
          <a:p>
            <a:pPr>
              <a:buClr>
                <a:srgbClr val="D7361B"/>
              </a:buClr>
              <a:buSzPct val="125000"/>
            </a:pPr>
            <a:endParaRPr lang="en-US" dirty="0" smtClean="0">
              <a:solidFill>
                <a:prstClr val="black"/>
              </a:solidFill>
            </a:endParaRPr>
          </a:p>
          <a:p>
            <a:pPr marL="285750" indent="-285750">
              <a:buClr>
                <a:srgbClr val="D7361B"/>
              </a:buClr>
              <a:buSzPct val="125000"/>
              <a:buBlip>
                <a:blip r:embed="rId2"/>
              </a:buBlip>
            </a:pPr>
            <a:r>
              <a:rPr lang="en-US" sz="2000" dirty="0" smtClean="0">
                <a:solidFill>
                  <a:prstClr val="black"/>
                </a:solidFill>
              </a:rPr>
              <a:t>Consider venting cabinet used to store  </a:t>
            </a:r>
            <a:r>
              <a:rPr lang="en-US" sz="2000" dirty="0">
                <a:solidFill>
                  <a:prstClr val="black"/>
                </a:solidFill>
              </a:rPr>
              <a:t>higher hazard </a:t>
            </a:r>
            <a:r>
              <a:rPr lang="en-US" sz="2000" dirty="0" smtClean="0">
                <a:solidFill>
                  <a:prstClr val="black"/>
                </a:solidFill>
              </a:rPr>
              <a:t>or </a:t>
            </a:r>
            <a:r>
              <a:rPr lang="en-US" sz="2000" dirty="0">
                <a:solidFill>
                  <a:prstClr val="black"/>
                </a:solidFill>
              </a:rPr>
              <a:t>odiferous </a:t>
            </a:r>
            <a:r>
              <a:rPr lang="en-US" sz="2000" dirty="0" smtClean="0">
                <a:solidFill>
                  <a:prstClr val="black"/>
                </a:solidFill>
              </a:rPr>
              <a:t>chemicals</a:t>
            </a:r>
          </a:p>
          <a:p>
            <a:pPr marL="285750" indent="-285750">
              <a:buClr>
                <a:srgbClr val="D7361B"/>
              </a:buClr>
              <a:buSzPct val="125000"/>
              <a:buBlip>
                <a:blip r:embed="rId2"/>
              </a:buBlip>
            </a:pPr>
            <a:endParaRPr lang="en-US" sz="1100" dirty="0" smtClean="0">
              <a:solidFill>
                <a:prstClr val="black"/>
              </a:solidFill>
            </a:endParaRPr>
          </a:p>
          <a:p>
            <a:pPr marL="285750" indent="-285750">
              <a:buClr>
                <a:srgbClr val="D7361B"/>
              </a:buClr>
              <a:buSzPct val="125000"/>
              <a:buBlip>
                <a:blip r:embed="rId2"/>
              </a:buBlip>
            </a:pPr>
            <a:r>
              <a:rPr lang="en-US" sz="2000" b="1" dirty="0" smtClean="0">
                <a:solidFill>
                  <a:prstClr val="black"/>
                </a:solidFill>
              </a:rPr>
              <a:t>NOTE:  </a:t>
            </a:r>
            <a:r>
              <a:rPr lang="en-US" sz="2000" dirty="0" smtClean="0">
                <a:solidFill>
                  <a:prstClr val="black"/>
                </a:solidFill>
              </a:rPr>
              <a:t>Do not install flammable storage cabinets adjacent to room exits</a:t>
            </a:r>
            <a:endParaRPr lang="en-US" sz="2000" dirty="0">
              <a:solidFill>
                <a:prstClr val="black"/>
              </a:solidFill>
            </a:endParaRPr>
          </a:p>
          <a:p>
            <a:pPr marL="285750" lvl="0" indent="-285750">
              <a:buClr>
                <a:srgbClr val="D7361B"/>
              </a:buClr>
              <a:buSzPct val="125000"/>
              <a:buBlip>
                <a:blip r:embed="rId2"/>
              </a:buBlip>
            </a:pPr>
            <a:endParaRPr lang="en-US" dirty="0" smtClean="0">
              <a:solidFill>
                <a:prstClr val="black"/>
              </a:solidFill>
            </a:endParaRPr>
          </a:p>
          <a:p>
            <a:pPr marL="285750" lvl="0" indent="-285750">
              <a:buClr>
                <a:srgbClr val="D7361B"/>
              </a:buClr>
              <a:buSzPct val="125000"/>
              <a:buBlip>
                <a:blip r:embed="rId2"/>
              </a:buBlip>
            </a:pPr>
            <a:endParaRPr lang="en-US" dirty="0">
              <a:solidFill>
                <a:prstClr val="black"/>
              </a:solidFill>
            </a:endParaRPr>
          </a:p>
          <a:p>
            <a:pPr lvl="0">
              <a:buClr>
                <a:srgbClr val="D7361B"/>
              </a:buClr>
              <a:buSzPct val="125000"/>
            </a:pPr>
            <a:endParaRPr lang="en-US" dirty="0">
              <a:solidFill>
                <a:prstClr val="black"/>
              </a:solidFill>
            </a:endParaRPr>
          </a:p>
          <a:p>
            <a:pPr marL="285750" lvl="0" indent="-285750">
              <a:buClr>
                <a:srgbClr val="D7361B"/>
              </a:buClr>
              <a:buSzPct val="125000"/>
              <a:buBlip>
                <a:blip r:embed="rId2"/>
              </a:buBlip>
            </a:pPr>
            <a:endParaRPr lang="en-US" dirty="0" smtClean="0">
              <a:solidFill>
                <a:prstClr val="black"/>
              </a:solidFill>
            </a:endParaRPr>
          </a:p>
          <a:p>
            <a:pPr marL="285750" lvl="0" indent="-285750">
              <a:buClr>
                <a:srgbClr val="D7361B"/>
              </a:buClr>
              <a:buSzPct val="125000"/>
              <a:buBlip>
                <a:blip r:embed="rId2"/>
              </a:buBlip>
            </a:pPr>
            <a:endParaRPr lang="en-US" dirty="0">
              <a:solidFill>
                <a:prstClr val="black"/>
              </a:solidFill>
            </a:endParaRPr>
          </a:p>
          <a:p>
            <a:pPr marL="285750" lvl="0" indent="-285750">
              <a:buClr>
                <a:srgbClr val="D7361B"/>
              </a:buClr>
              <a:buSzPct val="125000"/>
              <a:buBlip>
                <a:blip r:embed="rId2"/>
              </a:buBlip>
            </a:pPr>
            <a:endParaRPr lang="en-US" dirty="0" smtClean="0">
              <a:solidFill>
                <a:prstClr val="black"/>
              </a:solidFill>
            </a:endParaRPr>
          </a:p>
          <a:p>
            <a:pPr marL="285750" lvl="0" indent="-285750">
              <a:buClr>
                <a:srgbClr val="D7361B"/>
              </a:buClr>
              <a:buSzPct val="125000"/>
              <a:buBlip>
                <a:blip r:embed="rId2"/>
              </a:buBlip>
            </a:pPr>
            <a:endParaRPr lang="en-US" dirty="0">
              <a:solidFill>
                <a:prstClr val="black"/>
              </a:solidFill>
            </a:endParaRPr>
          </a:p>
        </p:txBody>
      </p:sp>
      <p:sp>
        <p:nvSpPr>
          <p:cNvPr id="4" name="Title 3"/>
          <p:cNvSpPr>
            <a:spLocks noGrp="1"/>
          </p:cNvSpPr>
          <p:nvPr>
            <p:ph type="title"/>
          </p:nvPr>
        </p:nvSpPr>
        <p:spPr>
          <a:xfrm>
            <a:off x="228600" y="274638"/>
            <a:ext cx="8458200" cy="1143000"/>
          </a:xfrm>
        </p:spPr>
        <p:txBody>
          <a:bodyPr>
            <a:normAutofit/>
          </a:bodyPr>
          <a:lstStyle/>
          <a:p>
            <a:r>
              <a:rPr lang="en-US" sz="3200" dirty="0" smtClean="0"/>
              <a:t>Chemical Storage BMPs:</a:t>
            </a:r>
            <a:br>
              <a:rPr lang="en-US" sz="3200" dirty="0" smtClean="0"/>
            </a:br>
            <a:r>
              <a:rPr lang="en-US" sz="3200" dirty="0" smtClean="0">
                <a:solidFill>
                  <a:srgbClr val="FF0000"/>
                </a:solidFill>
              </a:rPr>
              <a:t>Flammable Materials Storage Cabinets</a:t>
            </a:r>
            <a:endParaRPr lang="en-US" sz="3200" dirty="0"/>
          </a:p>
        </p:txBody>
      </p:sp>
      <p:sp>
        <p:nvSpPr>
          <p:cNvPr id="5" name="Content Placeholder 4"/>
          <p:cNvSpPr>
            <a:spLocks noGrp="1"/>
          </p:cNvSpPr>
          <p:nvPr>
            <p:ph sz="quarter" idx="1"/>
          </p:nvPr>
        </p:nvSpPr>
        <p:spPr>
          <a:xfrm>
            <a:off x="457200" y="1524000"/>
            <a:ext cx="3962400" cy="4876800"/>
          </a:xfrm>
        </p:spPr>
        <p:txBody>
          <a:bodyPr>
            <a:noAutofit/>
          </a:bodyPr>
          <a:lstStyle/>
          <a:p>
            <a:pPr marL="285750" lvl="0" indent="-285750">
              <a:spcBef>
                <a:spcPts val="0"/>
              </a:spcBef>
              <a:buClr>
                <a:srgbClr val="D7361B"/>
              </a:buClr>
              <a:buSzPct val="125000"/>
              <a:buBlip>
                <a:blip r:embed="rId2"/>
              </a:buBlip>
            </a:pPr>
            <a:r>
              <a:rPr lang="en-US" sz="2000" dirty="0">
                <a:solidFill>
                  <a:prstClr val="black"/>
                </a:solidFill>
              </a:rPr>
              <a:t>Only small quantities of flammables should ever be stored </a:t>
            </a:r>
            <a:r>
              <a:rPr lang="en-US" sz="2000" dirty="0" smtClean="0">
                <a:solidFill>
                  <a:prstClr val="black"/>
                </a:solidFill>
              </a:rPr>
              <a:t>outside </a:t>
            </a:r>
            <a:r>
              <a:rPr lang="en-US" sz="2000" dirty="0">
                <a:solidFill>
                  <a:prstClr val="black"/>
                </a:solidFill>
              </a:rPr>
              <a:t>of flammable storage </a:t>
            </a:r>
            <a:r>
              <a:rPr lang="en-US" sz="2000" dirty="0" smtClean="0">
                <a:solidFill>
                  <a:prstClr val="black"/>
                </a:solidFill>
              </a:rPr>
              <a:t>cabinets  </a:t>
            </a:r>
          </a:p>
          <a:p>
            <a:pPr marL="285750" lvl="0" indent="-285750">
              <a:spcBef>
                <a:spcPts val="0"/>
              </a:spcBef>
              <a:buClr>
                <a:srgbClr val="D7361B"/>
              </a:buClr>
              <a:buSzPct val="125000"/>
              <a:buBlip>
                <a:blip r:embed="rId2"/>
              </a:buBlip>
            </a:pPr>
            <a:endParaRPr lang="en-US" sz="2000" dirty="0">
              <a:solidFill>
                <a:prstClr val="black"/>
              </a:solidFill>
            </a:endParaRPr>
          </a:p>
          <a:p>
            <a:pPr marL="285750" indent="-285750">
              <a:spcBef>
                <a:spcPts val="0"/>
              </a:spcBef>
              <a:buClr>
                <a:srgbClr val="D7361B"/>
              </a:buClr>
              <a:buSzPct val="125000"/>
              <a:buBlip>
                <a:blip r:embed="rId2"/>
              </a:buBlip>
            </a:pPr>
            <a:r>
              <a:rPr lang="en-US" sz="2000" dirty="0" smtClean="0"/>
              <a:t>In most jurisdictions a total quantity </a:t>
            </a:r>
            <a:r>
              <a:rPr lang="en-US" sz="2000" dirty="0"/>
              <a:t>of </a:t>
            </a:r>
            <a:r>
              <a:rPr lang="en-US" sz="2000" u="sng" dirty="0"/>
              <a:t>&gt;</a:t>
            </a:r>
            <a:r>
              <a:rPr lang="en-US" sz="2000" dirty="0"/>
              <a:t> 10 gallons of flammables </a:t>
            </a:r>
            <a:r>
              <a:rPr lang="en-US" sz="2000" dirty="0" smtClean="0"/>
              <a:t>requires the use of approved </a:t>
            </a:r>
            <a:r>
              <a:rPr lang="en-US" sz="2000" dirty="0"/>
              <a:t>Underwriters Laboratory (UL) or Factory Mutual </a:t>
            </a:r>
            <a:r>
              <a:rPr lang="en-US" sz="2000" dirty="0" smtClean="0"/>
              <a:t>(FM) listed flammable storage cabinets constructed to meet </a:t>
            </a:r>
            <a:r>
              <a:rPr lang="en-US" sz="2000" dirty="0"/>
              <a:t>OSHA 29 CFR 1910.106 and NFPA </a:t>
            </a:r>
            <a:r>
              <a:rPr lang="en-US" sz="2000" dirty="0" smtClean="0"/>
              <a:t>30 specifications</a:t>
            </a:r>
          </a:p>
          <a:p>
            <a:pPr marL="285750" indent="-285750">
              <a:spcBef>
                <a:spcPts val="0"/>
              </a:spcBef>
              <a:buClr>
                <a:srgbClr val="D7361B"/>
              </a:buClr>
              <a:buSzPct val="125000"/>
              <a:buBlip>
                <a:blip r:embed="rId2"/>
              </a:buBlip>
            </a:pPr>
            <a:endParaRPr lang="en-US" sz="2000" dirty="0" smtClean="0"/>
          </a:p>
          <a:p>
            <a:pPr marL="285750" indent="-285750">
              <a:spcBef>
                <a:spcPts val="0"/>
              </a:spcBef>
              <a:buClr>
                <a:srgbClr val="D7361B"/>
              </a:buClr>
              <a:buSzPct val="125000"/>
              <a:buBlip>
                <a:blip r:embed="rId2"/>
              </a:buBlip>
            </a:pPr>
            <a:r>
              <a:rPr lang="en-US" sz="2000" dirty="0" smtClean="0">
                <a:solidFill>
                  <a:prstClr val="black"/>
                </a:solidFill>
              </a:rPr>
              <a:t>Cabinets </a:t>
            </a:r>
            <a:r>
              <a:rPr lang="en-US" sz="2000" dirty="0">
                <a:solidFill>
                  <a:prstClr val="black"/>
                </a:solidFill>
              </a:rPr>
              <a:t>s</a:t>
            </a:r>
            <a:r>
              <a:rPr lang="en-US" sz="2000" dirty="0" smtClean="0">
                <a:solidFill>
                  <a:prstClr val="black"/>
                </a:solidFill>
              </a:rPr>
              <a:t>hould be equipped with self </a:t>
            </a:r>
            <a:r>
              <a:rPr lang="en-US" sz="2000" dirty="0">
                <a:solidFill>
                  <a:prstClr val="black"/>
                </a:solidFill>
              </a:rPr>
              <a:t>closing/self latching </a:t>
            </a:r>
            <a:r>
              <a:rPr lang="en-US" sz="2000" dirty="0" smtClean="0">
                <a:solidFill>
                  <a:prstClr val="black"/>
                </a:solidFill>
              </a:rPr>
              <a:t>doors</a:t>
            </a:r>
          </a:p>
          <a:p>
            <a:pPr marL="285750" indent="-285750">
              <a:spcBef>
                <a:spcPts val="0"/>
              </a:spcBef>
              <a:buClr>
                <a:srgbClr val="D7361B"/>
              </a:buClr>
              <a:buSzPct val="125000"/>
              <a:buBlip>
                <a:blip r:embed="rId2"/>
              </a:buBlip>
            </a:pPr>
            <a:endParaRPr lang="en-US" sz="2000" dirty="0" smtClean="0">
              <a:solidFill>
                <a:prstClr val="black"/>
              </a:solidFill>
            </a:endParaRPr>
          </a:p>
          <a:p>
            <a:pPr marL="285750" indent="-285750">
              <a:spcBef>
                <a:spcPts val="0"/>
              </a:spcBef>
              <a:buClr>
                <a:srgbClr val="D7361B"/>
              </a:buClr>
              <a:buSzPct val="125000"/>
              <a:buBlip>
                <a:blip r:embed="rId2"/>
              </a:buBlip>
            </a:pPr>
            <a:endParaRPr lang="en-US" sz="1100" dirty="0" smtClean="0">
              <a:solidFill>
                <a:prstClr val="black"/>
              </a:solidFill>
            </a:endParaRPr>
          </a:p>
          <a:p>
            <a:pPr marL="0" lvl="0" indent="0">
              <a:spcBef>
                <a:spcPts val="0"/>
              </a:spcBef>
              <a:buClr>
                <a:srgbClr val="D7361B"/>
              </a:buClr>
              <a:buSzPct val="125000"/>
              <a:buNone/>
            </a:pPr>
            <a:endParaRPr lang="en-US" sz="1800" dirty="0" smtClean="0">
              <a:solidFill>
                <a:prstClr val="black"/>
              </a:solidFill>
            </a:endParaRPr>
          </a:p>
          <a:p>
            <a:pPr marL="285750" lvl="0" indent="-285750">
              <a:spcBef>
                <a:spcPts val="0"/>
              </a:spcBef>
              <a:buClr>
                <a:srgbClr val="D7361B"/>
              </a:buClr>
              <a:buSzPct val="125000"/>
              <a:buBlip>
                <a:blip r:embed="rId2"/>
              </a:buBlip>
            </a:pPr>
            <a:endParaRPr lang="en-US" sz="1800" dirty="0"/>
          </a:p>
        </p:txBody>
      </p:sp>
      <p:pic>
        <p:nvPicPr>
          <p:cNvPr id="1026" name="Picture 2"/>
          <p:cNvPicPr>
            <a:picLocks noGrp="1" noChangeAspect="1" noChangeArrowheads="1"/>
          </p:cNvPicPr>
          <p:nvPr>
            <p:ph sz="quarter" idx="2"/>
          </p:nvPr>
        </p:nvPicPr>
        <p:blipFill>
          <a:blip r:embed="rId3">
            <a:extLst>
              <a:ext uri="{28A0092B-C50C-407E-A947-70E740481C1C}">
                <a14:useLocalDpi xmlns:a14="http://schemas.microsoft.com/office/drawing/2010/main" val="0"/>
              </a:ext>
            </a:extLst>
          </a:blip>
          <a:stretch>
            <a:fillRect/>
          </a:stretch>
        </p:blipFill>
        <p:spPr bwMode="auto">
          <a:xfrm>
            <a:off x="5943600" y="2362200"/>
            <a:ext cx="2286000"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descr="http://www.cshema.org/assets/0/8722/8780/8783/ed732c69-f6f5-44a6-9342-223a7914b34d.jpg"/>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924800" y="6248400"/>
            <a:ext cx="887414" cy="5043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874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ctr"/>
            <a:r>
              <a:rPr lang="en-US" dirty="0" smtClean="0"/>
              <a:t>Program Disclaimer</a:t>
            </a:r>
            <a:endParaRPr lang="en-US" dirty="0"/>
          </a:p>
        </p:txBody>
      </p:sp>
      <p:sp>
        <p:nvSpPr>
          <p:cNvPr id="6" name="Text Placeholder 5"/>
          <p:cNvSpPr>
            <a:spLocks noGrp="1"/>
          </p:cNvSpPr>
          <p:nvPr>
            <p:ph type="body" idx="1"/>
          </p:nvPr>
        </p:nvSpPr>
        <p:spPr>
          <a:xfrm>
            <a:off x="457200" y="2590800"/>
            <a:ext cx="8305800" cy="3581400"/>
          </a:xfrm>
        </p:spPr>
        <p:txBody>
          <a:bodyPr>
            <a:noAutofit/>
          </a:bodyPr>
          <a:lstStyle/>
          <a:p>
            <a:pPr lvl="0"/>
            <a:r>
              <a:rPr lang="en-US" sz="1600" dirty="0" smtClean="0"/>
              <a:t>This program is meant to bring awareness to and orient the user in commonly employed best management practices for managing chemical storage in the workplace.  The material contained in this PowerPoint presentation has been compiled from sources believed to be reliable and to represent the best information available on the subject at the time of and is representative of </a:t>
            </a:r>
            <a:r>
              <a:rPr lang="en-US" sz="1600" dirty="0"/>
              <a:t>practices in place in </a:t>
            </a:r>
            <a:r>
              <a:rPr lang="en-US" sz="1600" dirty="0" smtClean="0"/>
              <a:t> industry, research organizations </a:t>
            </a:r>
            <a:r>
              <a:rPr lang="en-US" sz="1600" dirty="0"/>
              <a:t>and </a:t>
            </a:r>
            <a:r>
              <a:rPr lang="en-US" sz="1600" dirty="0" smtClean="0"/>
              <a:t>academia in both the public </a:t>
            </a:r>
            <a:r>
              <a:rPr lang="en-US" sz="1600" dirty="0"/>
              <a:t>and private sectors.  </a:t>
            </a:r>
          </a:p>
          <a:p>
            <a:r>
              <a:rPr lang="en-US" sz="1600" dirty="0" smtClean="0"/>
              <a:t>This program is </a:t>
            </a:r>
            <a:r>
              <a:rPr lang="en-US" sz="1600" dirty="0"/>
              <a:t>not intended to be used as a complete chemical safety training program nor is it tailored to each possible user, institution or </a:t>
            </a:r>
            <a:r>
              <a:rPr lang="en-US" sz="1600" dirty="0" smtClean="0"/>
              <a:t>chemical storage </a:t>
            </a:r>
            <a:r>
              <a:rPr lang="en-US" sz="1600" dirty="0"/>
              <a:t>situation (for example, outside </a:t>
            </a:r>
            <a:r>
              <a:rPr lang="en-US" sz="1600" dirty="0" smtClean="0"/>
              <a:t>chemical storage and storage of hazardous wastes are not addressed).   </a:t>
            </a:r>
            <a:r>
              <a:rPr lang="en-US" sz="1600" dirty="0"/>
              <a:t>E</a:t>
            </a:r>
            <a:r>
              <a:rPr lang="en-US" sz="1600" dirty="0" smtClean="0"/>
              <a:t>ach </a:t>
            </a:r>
            <a:r>
              <a:rPr lang="en-US" sz="1600" dirty="0"/>
              <a:t>institution or user </a:t>
            </a:r>
            <a:r>
              <a:rPr lang="en-US" sz="1600" dirty="0" smtClean="0"/>
              <a:t>of these program materials is </a:t>
            </a:r>
            <a:r>
              <a:rPr lang="en-US" sz="1600" dirty="0"/>
              <a:t>encouraged to research information related to chemical storage requirements in their locality and </a:t>
            </a:r>
            <a:r>
              <a:rPr lang="en-US" sz="1600" dirty="0" smtClean="0"/>
              <a:t>the policies </a:t>
            </a:r>
            <a:r>
              <a:rPr lang="en-US" sz="1600" dirty="0"/>
              <a:t>and procedures </a:t>
            </a:r>
            <a:r>
              <a:rPr lang="en-US" sz="1600" dirty="0" smtClean="0"/>
              <a:t>for same that are in </a:t>
            </a:r>
            <a:r>
              <a:rPr lang="en-US" sz="1600" dirty="0"/>
              <a:t>place at their institution to decide if the program is adequate with respect to its facilities, operations, personnel, and work efforts.   </a:t>
            </a:r>
            <a:r>
              <a:rPr lang="en-US" sz="1600" dirty="0" smtClean="0"/>
              <a:t>Each </a:t>
            </a:r>
            <a:r>
              <a:rPr lang="en-US" sz="1600" dirty="0"/>
              <a:t>institution or individual that utilizes this program is still responsible for its own full compliance with all applicable federal, state or local laws, regulations, and rules related to safe operations and employee safety measures.  </a:t>
            </a:r>
          </a:p>
          <a:p>
            <a:r>
              <a:rPr lang="en-US" sz="1600" dirty="0" smtClean="0"/>
              <a:t>The </a:t>
            </a:r>
            <a:r>
              <a:rPr lang="en-US" sz="1600" dirty="0"/>
              <a:t>use of this program falls under with the </a:t>
            </a:r>
            <a:r>
              <a:rPr lang="en-US" sz="1600" dirty="0">
                <a:hlinkClick r:id="rId3"/>
              </a:rPr>
              <a:t>terms of use </a:t>
            </a:r>
            <a:r>
              <a:rPr lang="en-US" sz="1600" dirty="0"/>
              <a:t>for materials posted on the CSHEMA web pages.  </a:t>
            </a:r>
          </a:p>
          <a:p>
            <a:pPr algn="ctr"/>
            <a:endParaRPr lang="en-US" sz="1600" dirty="0" smtClean="0"/>
          </a:p>
        </p:txBody>
      </p:sp>
      <p:pic>
        <p:nvPicPr>
          <p:cNvPr id="4" name="Picture 2" descr="http://www.cshema.org/assets/0/8722/8780/8783/ed732c69-f6f5-44a6-9342-223a7914b34d.jpg"/>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924800" y="6248400"/>
            <a:ext cx="887414" cy="5043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701600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04800" y="1743924"/>
            <a:ext cx="4114800" cy="4647426"/>
          </a:xfrm>
          <a:prstGeom prst="rect">
            <a:avLst/>
          </a:prstGeom>
        </p:spPr>
        <p:txBody>
          <a:bodyPr wrap="square">
            <a:spAutoFit/>
          </a:bodyPr>
          <a:lstStyle/>
          <a:p>
            <a:pPr marL="285750" indent="-285750">
              <a:buSzPct val="125000"/>
              <a:buBlip>
                <a:blip r:embed="rId2"/>
              </a:buBlip>
            </a:pPr>
            <a:r>
              <a:rPr lang="en-US" sz="2000" dirty="0" smtClean="0">
                <a:solidFill>
                  <a:prstClr val="black"/>
                </a:solidFill>
                <a:latin typeface="Perpetua" panose="02020502060401020303" pitchFamily="18" charset="0"/>
              </a:rPr>
              <a:t>Corrosive </a:t>
            </a:r>
            <a:r>
              <a:rPr lang="en-US" sz="2000" dirty="0">
                <a:solidFill>
                  <a:prstClr val="black"/>
                </a:solidFill>
                <a:latin typeface="Perpetua" panose="02020502060401020303" pitchFamily="18" charset="0"/>
              </a:rPr>
              <a:t>Materials Storage </a:t>
            </a:r>
            <a:r>
              <a:rPr lang="en-US" sz="2000" dirty="0" smtClean="0">
                <a:solidFill>
                  <a:prstClr val="black"/>
                </a:solidFill>
                <a:latin typeface="Perpetua" panose="02020502060401020303" pitchFamily="18" charset="0"/>
              </a:rPr>
              <a:t>cabinets </a:t>
            </a:r>
            <a:r>
              <a:rPr lang="en-US" sz="2000" dirty="0">
                <a:solidFill>
                  <a:prstClr val="black"/>
                </a:solidFill>
                <a:latin typeface="Perpetua" panose="02020502060401020303" pitchFamily="18" charset="0"/>
              </a:rPr>
              <a:t>should marked in conspicuous letters that </a:t>
            </a:r>
            <a:r>
              <a:rPr lang="en-US" sz="2000" dirty="0" smtClean="0">
                <a:solidFill>
                  <a:prstClr val="black"/>
                </a:solidFill>
                <a:latin typeface="Perpetua" panose="02020502060401020303" pitchFamily="18" charset="0"/>
              </a:rPr>
              <a:t>contrast </a:t>
            </a:r>
            <a:r>
              <a:rPr lang="en-US" sz="2000" dirty="0">
                <a:solidFill>
                  <a:prstClr val="black"/>
                </a:solidFill>
                <a:latin typeface="Perpetua" panose="02020502060401020303" pitchFamily="18" charset="0"/>
              </a:rPr>
              <a:t>the cabinet color as either “Corrosive” or “Acid” or “Base” </a:t>
            </a:r>
            <a:r>
              <a:rPr lang="en-US" sz="2000" dirty="0" smtClean="0">
                <a:solidFill>
                  <a:prstClr val="black"/>
                </a:solidFill>
                <a:latin typeface="Perpetua" panose="02020502060401020303" pitchFamily="18" charset="0"/>
              </a:rPr>
              <a:t>to </a:t>
            </a:r>
            <a:r>
              <a:rPr lang="en-US" sz="2000" dirty="0">
                <a:solidFill>
                  <a:prstClr val="black"/>
                </a:solidFill>
                <a:latin typeface="Perpetua" panose="02020502060401020303" pitchFamily="18" charset="0"/>
              </a:rPr>
              <a:t>indicate </a:t>
            </a:r>
            <a:r>
              <a:rPr lang="en-US" sz="2000" dirty="0" smtClean="0">
                <a:solidFill>
                  <a:prstClr val="black"/>
                </a:solidFill>
                <a:latin typeface="Perpetua" panose="02020502060401020303" pitchFamily="18" charset="0"/>
              </a:rPr>
              <a:t>contents</a:t>
            </a:r>
          </a:p>
          <a:p>
            <a:pPr marL="285750" indent="-285750">
              <a:spcAft>
                <a:spcPts val="1200"/>
              </a:spcAft>
              <a:buSzPct val="125000"/>
              <a:buBlip>
                <a:blip r:embed="rId2"/>
              </a:buBlip>
            </a:pPr>
            <a:endParaRPr lang="en-US" dirty="0">
              <a:solidFill>
                <a:prstClr val="black"/>
              </a:solidFill>
              <a:latin typeface="Perpetua" panose="02020502060401020303" pitchFamily="18" charset="0"/>
            </a:endParaRPr>
          </a:p>
          <a:p>
            <a:pPr marL="285750" lvl="0" indent="-285750">
              <a:spcAft>
                <a:spcPts val="1200"/>
              </a:spcAft>
              <a:buSzPct val="125000"/>
              <a:buBlip>
                <a:blip r:embed="rId2"/>
              </a:buBlip>
            </a:pPr>
            <a:endParaRPr lang="en-US" dirty="0" smtClean="0">
              <a:solidFill>
                <a:prstClr val="black"/>
              </a:solidFill>
              <a:latin typeface="Perpetua" panose="02020502060401020303" pitchFamily="18" charset="0"/>
            </a:endParaRPr>
          </a:p>
          <a:p>
            <a:pPr marL="285750" lvl="0" indent="-285750">
              <a:spcAft>
                <a:spcPts val="1200"/>
              </a:spcAft>
              <a:buSzPct val="125000"/>
              <a:buBlip>
                <a:blip r:embed="rId2"/>
              </a:buBlip>
            </a:pPr>
            <a:endParaRPr lang="en-US" dirty="0">
              <a:solidFill>
                <a:prstClr val="black"/>
              </a:solidFill>
              <a:latin typeface="Perpetua" panose="02020502060401020303" pitchFamily="18" charset="0"/>
            </a:endParaRPr>
          </a:p>
          <a:p>
            <a:pPr marL="285750" lvl="0" indent="-285750">
              <a:spcAft>
                <a:spcPts val="1200"/>
              </a:spcAft>
              <a:buSzPct val="125000"/>
              <a:buBlip>
                <a:blip r:embed="rId2"/>
              </a:buBlip>
            </a:pPr>
            <a:endParaRPr lang="en-US" dirty="0" smtClean="0">
              <a:solidFill>
                <a:prstClr val="black"/>
              </a:solidFill>
              <a:latin typeface="Perpetua" panose="02020502060401020303" pitchFamily="18" charset="0"/>
            </a:endParaRPr>
          </a:p>
          <a:p>
            <a:pPr marL="285750" lvl="0" indent="-285750">
              <a:spcAft>
                <a:spcPts val="1200"/>
              </a:spcAft>
              <a:buSzPct val="125000"/>
              <a:buBlip>
                <a:blip r:embed="rId2"/>
              </a:buBlip>
            </a:pPr>
            <a:endParaRPr lang="en-US" dirty="0">
              <a:solidFill>
                <a:prstClr val="black"/>
              </a:solidFill>
              <a:latin typeface="Perpetua" panose="02020502060401020303" pitchFamily="18" charset="0"/>
            </a:endParaRPr>
          </a:p>
          <a:p>
            <a:pPr marL="285750" lvl="0" indent="-285750">
              <a:spcAft>
                <a:spcPts val="1200"/>
              </a:spcAft>
              <a:buSzPct val="125000"/>
              <a:buBlip>
                <a:blip r:embed="rId2"/>
              </a:buBlip>
            </a:pPr>
            <a:endParaRPr lang="en-US" dirty="0" smtClean="0">
              <a:solidFill>
                <a:prstClr val="black"/>
              </a:solidFill>
              <a:latin typeface="Perpetua" panose="02020502060401020303" pitchFamily="18" charset="0"/>
            </a:endParaRPr>
          </a:p>
          <a:p>
            <a:pPr marL="285750" lvl="0" indent="-285750">
              <a:spcAft>
                <a:spcPts val="1200"/>
              </a:spcAft>
              <a:buSzPct val="125000"/>
              <a:buBlip>
                <a:blip r:embed="rId2"/>
              </a:buBlip>
            </a:pPr>
            <a:endParaRPr lang="en-US" dirty="0" smtClean="0">
              <a:solidFill>
                <a:prstClr val="black"/>
              </a:solidFill>
              <a:latin typeface="Perpetua" panose="02020502060401020303" pitchFamily="18" charset="0"/>
            </a:endParaRPr>
          </a:p>
        </p:txBody>
      </p:sp>
      <p:sp>
        <p:nvSpPr>
          <p:cNvPr id="4" name="Title 3"/>
          <p:cNvSpPr>
            <a:spLocks noGrp="1"/>
          </p:cNvSpPr>
          <p:nvPr>
            <p:ph type="title"/>
          </p:nvPr>
        </p:nvSpPr>
        <p:spPr>
          <a:xfrm>
            <a:off x="228600" y="304800"/>
            <a:ext cx="8602475" cy="1143000"/>
          </a:xfrm>
        </p:spPr>
        <p:txBody>
          <a:bodyPr>
            <a:noAutofit/>
          </a:bodyPr>
          <a:lstStyle/>
          <a:p>
            <a:r>
              <a:rPr lang="en-US" sz="3200" dirty="0" smtClean="0"/>
              <a:t>Chemical Storage BMPs:</a:t>
            </a:r>
            <a:r>
              <a:rPr lang="en-US" sz="3200" dirty="0"/>
              <a:t/>
            </a:r>
            <a:br>
              <a:rPr lang="en-US" sz="3200" dirty="0"/>
            </a:br>
            <a:r>
              <a:rPr lang="en-US" sz="3200" dirty="0" smtClean="0">
                <a:solidFill>
                  <a:schemeClr val="accent2">
                    <a:lumMod val="75000"/>
                  </a:schemeClr>
                </a:solidFill>
              </a:rPr>
              <a:t>Corrosive </a:t>
            </a:r>
            <a:r>
              <a:rPr lang="en-US" sz="3200" dirty="0">
                <a:solidFill>
                  <a:schemeClr val="accent2">
                    <a:lumMod val="75000"/>
                  </a:schemeClr>
                </a:solidFill>
              </a:rPr>
              <a:t>Materials Storage Cabinets</a:t>
            </a:r>
            <a:endParaRPr lang="en-US" sz="3200" dirty="0"/>
          </a:p>
        </p:txBody>
      </p:sp>
      <p:sp>
        <p:nvSpPr>
          <p:cNvPr id="5" name="Content Placeholder 4"/>
          <p:cNvSpPr>
            <a:spLocks noGrp="1"/>
          </p:cNvSpPr>
          <p:nvPr>
            <p:ph sz="quarter" idx="1"/>
          </p:nvPr>
        </p:nvSpPr>
        <p:spPr>
          <a:xfrm>
            <a:off x="914400" y="3436694"/>
            <a:ext cx="3749040" cy="2583105"/>
          </a:xfrm>
        </p:spPr>
        <p:txBody>
          <a:bodyPr>
            <a:normAutofit fontScale="55000" lnSpcReduction="20000"/>
          </a:bodyPr>
          <a:lstStyle/>
          <a:p>
            <a:pPr marL="0" indent="0">
              <a:lnSpc>
                <a:spcPct val="120000"/>
              </a:lnSpc>
              <a:spcBef>
                <a:spcPts val="0"/>
              </a:spcBef>
              <a:buNone/>
            </a:pPr>
            <a:endParaRPr lang="en-US" sz="2200" dirty="0" smtClean="0"/>
          </a:p>
          <a:p>
            <a:pPr marL="285750" lvl="0" indent="-285750">
              <a:lnSpc>
                <a:spcPct val="120000"/>
              </a:lnSpc>
              <a:spcBef>
                <a:spcPts val="0"/>
              </a:spcBef>
              <a:buClr>
                <a:srgbClr val="D7361B"/>
              </a:buClr>
              <a:buSzPct val="125000"/>
              <a:buBlip>
                <a:blip r:embed="rId2"/>
              </a:buBlip>
            </a:pPr>
            <a:endParaRPr lang="en-US" dirty="0" smtClean="0">
              <a:solidFill>
                <a:prstClr val="black"/>
              </a:solidFill>
            </a:endParaRPr>
          </a:p>
        </p:txBody>
      </p:sp>
      <p:sp>
        <p:nvSpPr>
          <p:cNvPr id="2" name="Content Placeholder 1"/>
          <p:cNvSpPr>
            <a:spLocks noGrp="1"/>
          </p:cNvSpPr>
          <p:nvPr>
            <p:ph sz="quarter" idx="2"/>
          </p:nvPr>
        </p:nvSpPr>
        <p:spPr>
          <a:xfrm>
            <a:off x="4724400" y="1600200"/>
            <a:ext cx="3958590" cy="4419600"/>
          </a:xfrm>
        </p:spPr>
        <p:txBody>
          <a:bodyPr>
            <a:normAutofit fontScale="55000" lnSpcReduction="20000"/>
          </a:bodyPr>
          <a:lstStyle/>
          <a:p>
            <a:pPr marL="285750" lvl="0" indent="-285750">
              <a:lnSpc>
                <a:spcPct val="120000"/>
              </a:lnSpc>
              <a:spcBef>
                <a:spcPts val="0"/>
              </a:spcBef>
              <a:buClrTx/>
              <a:buSzPct val="125000"/>
              <a:buBlip>
                <a:blip r:embed="rId2"/>
              </a:buBlip>
            </a:pPr>
            <a:r>
              <a:rPr lang="en-US" sz="3200" dirty="0" smtClean="0">
                <a:solidFill>
                  <a:prstClr val="black"/>
                </a:solidFill>
                <a:latin typeface="Perpetua" panose="02020502060401020303" pitchFamily="18" charset="0"/>
              </a:rPr>
              <a:t>Choose a storage cabinet’s material wisely</a:t>
            </a:r>
          </a:p>
          <a:p>
            <a:pPr marL="731520" lvl="1" indent="-457200">
              <a:lnSpc>
                <a:spcPct val="120000"/>
              </a:lnSpc>
              <a:spcBef>
                <a:spcPts val="0"/>
              </a:spcBef>
              <a:buClr>
                <a:schemeClr val="accent2">
                  <a:lumMod val="60000"/>
                  <a:lumOff val="40000"/>
                </a:schemeClr>
              </a:buClr>
              <a:buSzPct val="100000"/>
              <a:buFont typeface="Calibri" panose="020F0502020204030204" pitchFamily="34" charset="0"/>
              <a:buChar char="–"/>
            </a:pPr>
            <a:r>
              <a:rPr lang="en-US" sz="2600" dirty="0" smtClean="0">
                <a:solidFill>
                  <a:prstClr val="black"/>
                </a:solidFill>
                <a:latin typeface="Perpetua" panose="02020502060401020303" pitchFamily="18" charset="0"/>
              </a:rPr>
              <a:t>Many acids are corrosive to metal, so epoxy coated or non-metal units may last longer, especially when storing concentrated hydrochloric acid   </a:t>
            </a:r>
          </a:p>
          <a:p>
            <a:pPr marL="731520" lvl="1" indent="-457200">
              <a:lnSpc>
                <a:spcPct val="120000"/>
              </a:lnSpc>
              <a:spcBef>
                <a:spcPts val="0"/>
              </a:spcBef>
              <a:buClr>
                <a:schemeClr val="accent2">
                  <a:lumMod val="60000"/>
                  <a:lumOff val="40000"/>
                </a:schemeClr>
              </a:buClr>
              <a:buSzPct val="100000"/>
              <a:buFont typeface="Calibri" panose="020F0502020204030204" pitchFamily="34" charset="0"/>
              <a:buChar char="–"/>
            </a:pPr>
            <a:r>
              <a:rPr lang="en-US" sz="2600" dirty="0" smtClean="0">
                <a:solidFill>
                  <a:prstClr val="black"/>
                </a:solidFill>
                <a:latin typeface="Perpetua" panose="02020502060401020303" pitchFamily="18" charset="0"/>
              </a:rPr>
              <a:t>Strong oxidizers, including perchloric acid, should not be stored on uncoated wood surfaces</a:t>
            </a:r>
          </a:p>
          <a:p>
            <a:pPr marL="731520" lvl="1" indent="-457200">
              <a:lnSpc>
                <a:spcPct val="120000"/>
              </a:lnSpc>
              <a:spcBef>
                <a:spcPts val="0"/>
              </a:spcBef>
              <a:buClr>
                <a:schemeClr val="accent2">
                  <a:lumMod val="60000"/>
                  <a:lumOff val="40000"/>
                </a:schemeClr>
              </a:buClr>
              <a:buSzPct val="100000"/>
              <a:buFont typeface="Calibri" panose="020F0502020204030204" pitchFamily="34" charset="0"/>
              <a:buChar char="–"/>
            </a:pPr>
            <a:r>
              <a:rPr lang="en-US" sz="2600" dirty="0" smtClean="0">
                <a:solidFill>
                  <a:prstClr val="black"/>
                </a:solidFill>
                <a:latin typeface="Perpetua" panose="02020502060401020303" pitchFamily="18" charset="0"/>
              </a:rPr>
              <a:t>Use </a:t>
            </a:r>
            <a:r>
              <a:rPr lang="en-US" sz="2600" dirty="0">
                <a:solidFill>
                  <a:prstClr val="black"/>
                </a:solidFill>
                <a:latin typeface="Perpetua" panose="02020502060401020303" pitchFamily="18" charset="0"/>
              </a:rPr>
              <a:t>of </a:t>
            </a:r>
            <a:r>
              <a:rPr lang="en-US" sz="2600" dirty="0" smtClean="0">
                <a:solidFill>
                  <a:prstClr val="black"/>
                </a:solidFill>
                <a:latin typeface="Perpetua" panose="02020502060401020303" pitchFamily="18" charset="0"/>
              </a:rPr>
              <a:t>chemical </a:t>
            </a:r>
            <a:r>
              <a:rPr lang="en-US" sz="2600" dirty="0">
                <a:solidFill>
                  <a:prstClr val="black"/>
                </a:solidFill>
                <a:latin typeface="Perpetua" panose="02020502060401020303" pitchFamily="18" charset="0"/>
              </a:rPr>
              <a:t>resistant trays on shelves is </a:t>
            </a:r>
            <a:r>
              <a:rPr lang="en-US" sz="2600" dirty="0" smtClean="0">
                <a:solidFill>
                  <a:prstClr val="black"/>
                </a:solidFill>
                <a:latin typeface="Perpetua" panose="02020502060401020303" pitchFamily="18" charset="0"/>
              </a:rPr>
              <a:t>recommended regardless of construction materials</a:t>
            </a:r>
          </a:p>
          <a:p>
            <a:pPr marL="731520" lvl="1" indent="-457200">
              <a:lnSpc>
                <a:spcPct val="120000"/>
              </a:lnSpc>
              <a:spcBef>
                <a:spcPts val="0"/>
              </a:spcBef>
              <a:buClr>
                <a:schemeClr val="accent2">
                  <a:lumMod val="60000"/>
                  <a:lumOff val="40000"/>
                </a:schemeClr>
              </a:buClr>
              <a:buSzPct val="100000"/>
              <a:buFont typeface="Calibri" panose="020F0502020204030204" pitchFamily="34" charset="0"/>
              <a:buChar char="–"/>
            </a:pPr>
            <a:endParaRPr lang="en-US" sz="2600" dirty="0">
              <a:solidFill>
                <a:prstClr val="black"/>
              </a:solidFill>
              <a:latin typeface="Perpetua" panose="02020502060401020303" pitchFamily="18" charset="0"/>
            </a:endParaRPr>
          </a:p>
          <a:p>
            <a:pPr marL="285750" lvl="0" indent="-285750">
              <a:lnSpc>
                <a:spcPct val="120000"/>
              </a:lnSpc>
              <a:spcBef>
                <a:spcPts val="0"/>
              </a:spcBef>
              <a:buClrTx/>
              <a:buSzPct val="125000"/>
              <a:buBlip>
                <a:blip r:embed="rId2"/>
              </a:buBlip>
            </a:pPr>
            <a:r>
              <a:rPr lang="en-US" sz="3300" dirty="0" smtClean="0">
                <a:solidFill>
                  <a:prstClr val="black"/>
                </a:solidFill>
              </a:rPr>
              <a:t>Remember acetic and other combustible organic acids </a:t>
            </a:r>
            <a:r>
              <a:rPr lang="en-US" sz="3300" dirty="0">
                <a:solidFill>
                  <a:prstClr val="black"/>
                </a:solidFill>
              </a:rPr>
              <a:t>belong </a:t>
            </a:r>
            <a:r>
              <a:rPr lang="en-US" sz="3300" dirty="0" smtClean="0">
                <a:solidFill>
                  <a:prstClr val="black"/>
                </a:solidFill>
              </a:rPr>
              <a:t>in their own designated </a:t>
            </a:r>
            <a:r>
              <a:rPr lang="en-US" sz="3300" dirty="0">
                <a:solidFill>
                  <a:prstClr val="black"/>
                </a:solidFill>
              </a:rPr>
              <a:t>corrosive cabinet or </a:t>
            </a:r>
            <a:r>
              <a:rPr lang="en-US" sz="3300" dirty="0" smtClean="0">
                <a:solidFill>
                  <a:prstClr val="black"/>
                </a:solidFill>
              </a:rPr>
              <a:t>they may </a:t>
            </a:r>
            <a:r>
              <a:rPr lang="en-US" sz="3300" dirty="0">
                <a:solidFill>
                  <a:prstClr val="black"/>
                </a:solidFill>
              </a:rPr>
              <a:t>be stored in separate containment bins  in a flammable cabinet</a:t>
            </a:r>
          </a:p>
          <a:p>
            <a:endParaRPr lang="en-US" dirty="0"/>
          </a:p>
        </p:txBody>
      </p:sp>
      <p:pic>
        <p:nvPicPr>
          <p:cNvPr id="6" name="Picture 2" descr="http://www.cshema.org/assets/0/8722/8780/8783/ed732c69-f6f5-44a6-9342-223a7914b34d.jpg"/>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924800" y="6248400"/>
            <a:ext cx="887414" cy="504347"/>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 y="3369756"/>
            <a:ext cx="3048000" cy="304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14557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8382000" cy="1143000"/>
          </a:xfrm>
        </p:spPr>
        <p:txBody>
          <a:bodyPr>
            <a:normAutofit fontScale="90000"/>
          </a:bodyPr>
          <a:lstStyle/>
          <a:p>
            <a:r>
              <a:rPr lang="en-US" sz="3600" dirty="0" smtClean="0"/>
              <a:t>Chemical Storage BMPs:</a:t>
            </a:r>
            <a:r>
              <a:rPr lang="en-US" sz="3600" dirty="0" smtClean="0">
                <a:solidFill>
                  <a:srgbClr val="92D050"/>
                </a:solidFill>
              </a:rPr>
              <a:t> </a:t>
            </a:r>
            <a:r>
              <a:rPr lang="en-US" sz="3200" dirty="0" smtClean="0">
                <a:solidFill>
                  <a:srgbClr val="92D050"/>
                </a:solidFill>
              </a:rPr>
              <a:t/>
            </a:r>
            <a:br>
              <a:rPr lang="en-US" sz="3200" dirty="0" smtClean="0">
                <a:solidFill>
                  <a:srgbClr val="92D050"/>
                </a:solidFill>
              </a:rPr>
            </a:br>
            <a:r>
              <a:rPr lang="en-US" sz="3200" dirty="0" smtClean="0">
                <a:solidFill>
                  <a:srgbClr val="92D050"/>
                </a:solidFill>
              </a:rPr>
              <a:t>Ventilated Gas Cylinder Cabinets</a:t>
            </a:r>
            <a:endParaRPr lang="en-US" sz="3200" dirty="0">
              <a:solidFill>
                <a:srgbClr val="FF0000"/>
              </a:solidFill>
            </a:endParaRPr>
          </a:p>
        </p:txBody>
      </p:sp>
      <p:sp>
        <p:nvSpPr>
          <p:cNvPr id="6" name="Content Placeholder 5"/>
          <p:cNvSpPr>
            <a:spLocks noGrp="1"/>
          </p:cNvSpPr>
          <p:nvPr>
            <p:ph sz="quarter" idx="1"/>
          </p:nvPr>
        </p:nvSpPr>
        <p:spPr>
          <a:xfrm>
            <a:off x="381000" y="1600200"/>
            <a:ext cx="8305800" cy="4419600"/>
          </a:xfrm>
        </p:spPr>
        <p:txBody>
          <a:bodyPr>
            <a:normAutofit/>
          </a:bodyPr>
          <a:lstStyle/>
          <a:p>
            <a:pPr marL="285750" lvl="0" indent="-285750">
              <a:spcBef>
                <a:spcPts val="0"/>
              </a:spcBef>
              <a:buClr>
                <a:srgbClr val="D7361B"/>
              </a:buClr>
              <a:buSzPct val="100000"/>
              <a:buBlip>
                <a:blip r:embed="rId2"/>
              </a:buBlip>
            </a:pPr>
            <a:r>
              <a:rPr lang="en-US" sz="2000" dirty="0" smtClean="0"/>
              <a:t>Local fire codes and/or your institution’s policies will call for employing ventilated gas cabinets for certain hazard classes of compressed gas, such those that are highly </a:t>
            </a:r>
            <a:r>
              <a:rPr lang="en-US" sz="2000" dirty="0"/>
              <a:t>toxic or </a:t>
            </a:r>
            <a:r>
              <a:rPr lang="en-US" sz="2000" dirty="0" smtClean="0"/>
              <a:t>toxic.   </a:t>
            </a:r>
          </a:p>
          <a:p>
            <a:pPr marL="285750" lvl="0" indent="-285750">
              <a:spcBef>
                <a:spcPts val="0"/>
              </a:spcBef>
              <a:buClr>
                <a:srgbClr val="D7361B"/>
              </a:buClr>
              <a:buSzPct val="100000"/>
              <a:buBlip>
                <a:blip r:embed="rId2"/>
              </a:buBlip>
            </a:pPr>
            <a:r>
              <a:rPr lang="en-US" sz="2000" dirty="0" smtClean="0"/>
              <a:t>When required these cabinets must maintain an average ventilation </a:t>
            </a:r>
            <a:r>
              <a:rPr lang="en-US" sz="2000" dirty="0"/>
              <a:t>velocity at the face of gas cabinet access ports or windows </a:t>
            </a:r>
            <a:r>
              <a:rPr lang="en-US" sz="2000" dirty="0" smtClean="0"/>
              <a:t>of not less </a:t>
            </a:r>
            <a:r>
              <a:rPr lang="en-US" sz="2000" dirty="0"/>
              <a:t>than 200 feet per minute (1.02 m/s) with not less than 150 feet per minute (0.76 m/s) at any point of the access port or window.  </a:t>
            </a:r>
            <a:r>
              <a:rPr lang="en-US" sz="2000" dirty="0" smtClean="0"/>
              <a:t>In addition gas cabinets</a:t>
            </a:r>
          </a:p>
          <a:p>
            <a:pPr lvl="1">
              <a:spcBef>
                <a:spcPts val="0"/>
              </a:spcBef>
              <a:buSzPct val="100000"/>
              <a:buFont typeface="Calibri" panose="020F0502020204030204" pitchFamily="34" charset="0"/>
              <a:buChar char="–"/>
            </a:pPr>
            <a:r>
              <a:rPr lang="en-US" sz="2000" dirty="0" smtClean="0"/>
              <a:t>shall </a:t>
            </a:r>
            <a:r>
              <a:rPr lang="en-US" sz="2000" dirty="0"/>
              <a:t>be connected to an exhaust </a:t>
            </a:r>
            <a:r>
              <a:rPr lang="en-US" sz="2000" dirty="0" smtClean="0"/>
              <a:t>system and</a:t>
            </a:r>
            <a:endParaRPr lang="en-US" sz="2000" dirty="0"/>
          </a:p>
          <a:p>
            <a:pPr lvl="1">
              <a:spcBef>
                <a:spcPts val="0"/>
              </a:spcBef>
              <a:buSzPct val="100000"/>
              <a:buFont typeface="Calibri" panose="020F0502020204030204" pitchFamily="34" charset="0"/>
              <a:buChar char="–"/>
            </a:pPr>
            <a:r>
              <a:rPr lang="en-US" sz="2000" dirty="0"/>
              <a:t>s</a:t>
            </a:r>
            <a:r>
              <a:rPr lang="en-US" sz="2000" dirty="0" smtClean="0"/>
              <a:t>hall </a:t>
            </a:r>
            <a:r>
              <a:rPr lang="en-US" sz="2000" dirty="0"/>
              <a:t>not be used as the sole means of exhaust for any room or </a:t>
            </a:r>
            <a:r>
              <a:rPr lang="en-US" sz="2000" dirty="0" smtClean="0"/>
              <a:t>area</a:t>
            </a:r>
          </a:p>
          <a:p>
            <a:pPr lvl="1">
              <a:spcBef>
                <a:spcPts val="0"/>
              </a:spcBef>
              <a:buSzPct val="100000"/>
              <a:buFont typeface="Calibri" panose="020F0502020204030204" pitchFamily="34" charset="0"/>
              <a:buChar char="–"/>
            </a:pPr>
            <a:r>
              <a:rPr lang="en-US" sz="2000" dirty="0" smtClean="0"/>
              <a:t>In some instances, cabinets will require an approved automated sprinkler system</a:t>
            </a:r>
          </a:p>
          <a:p>
            <a:pPr marL="285750" lvl="0" indent="-285750">
              <a:spcBef>
                <a:spcPts val="0"/>
              </a:spcBef>
              <a:buClr>
                <a:srgbClr val="D7361B"/>
              </a:buClr>
              <a:buSzPct val="100000"/>
              <a:buBlip>
                <a:blip r:embed="rId2"/>
              </a:buBlip>
            </a:pPr>
            <a:r>
              <a:rPr lang="en-US" sz="2000" dirty="0" smtClean="0">
                <a:solidFill>
                  <a:prstClr val="black"/>
                </a:solidFill>
              </a:rPr>
              <a:t>Similar code requirements exist for exhausted enclosures used to compressed gas storage and use</a:t>
            </a:r>
          </a:p>
          <a:p>
            <a:pPr marL="285750" lvl="0" indent="-285750">
              <a:spcBef>
                <a:spcPts val="0"/>
              </a:spcBef>
              <a:buClr>
                <a:srgbClr val="D7361B"/>
              </a:buClr>
              <a:buSzPct val="100000"/>
              <a:buBlip>
                <a:blip r:embed="rId2"/>
              </a:buBlip>
            </a:pPr>
            <a:r>
              <a:rPr lang="en-US" sz="2000" dirty="0" smtClean="0">
                <a:solidFill>
                  <a:prstClr val="black"/>
                </a:solidFill>
              </a:rPr>
              <a:t>The codes will also specify gas detection system, alarm system, emergency power, fire, heat and smoke detection and other emergency systems requirements</a:t>
            </a:r>
            <a:endParaRPr lang="en-US" sz="2000" dirty="0">
              <a:solidFill>
                <a:prstClr val="black"/>
              </a:solidFill>
            </a:endParaRPr>
          </a:p>
          <a:p>
            <a:pPr lvl="1">
              <a:spcBef>
                <a:spcPts val="0"/>
              </a:spcBef>
            </a:pPr>
            <a:endParaRPr lang="en-US" sz="2000" dirty="0"/>
          </a:p>
        </p:txBody>
      </p:sp>
      <p:pic>
        <p:nvPicPr>
          <p:cNvPr id="4" name="Picture 2" descr="http://www.cshema.org/assets/0/8722/8780/8783/ed732c69-f6f5-44a6-9342-223a7914b34d.jpg"/>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924800" y="6248400"/>
            <a:ext cx="887414" cy="5043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8233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86800" cy="1066800"/>
          </a:xfrm>
        </p:spPr>
        <p:txBody>
          <a:bodyPr>
            <a:normAutofit fontScale="90000"/>
          </a:bodyPr>
          <a:lstStyle/>
          <a:p>
            <a:r>
              <a:rPr lang="en-US" dirty="0" smtClean="0"/>
              <a:t>Chemical Storage BMPs: </a:t>
            </a:r>
            <a:br>
              <a:rPr lang="en-US" dirty="0" smtClean="0"/>
            </a:br>
            <a:r>
              <a:rPr lang="en-US" sz="3600" dirty="0" smtClean="0"/>
              <a:t>Refrigerated Storage</a:t>
            </a:r>
            <a:endParaRPr lang="en-US" sz="3600" dirty="0"/>
          </a:p>
        </p:txBody>
      </p:sp>
      <p:sp>
        <p:nvSpPr>
          <p:cNvPr id="3" name="Content Placeholder 2"/>
          <p:cNvSpPr>
            <a:spLocks noGrp="1"/>
          </p:cNvSpPr>
          <p:nvPr>
            <p:ph sz="quarter" idx="1"/>
          </p:nvPr>
        </p:nvSpPr>
        <p:spPr>
          <a:xfrm>
            <a:off x="457200" y="1295400"/>
            <a:ext cx="4724400" cy="5105400"/>
          </a:xfrm>
          <a:ln>
            <a:noFill/>
          </a:ln>
        </p:spPr>
        <p:txBody>
          <a:bodyPr>
            <a:normAutofit lnSpcReduction="10000"/>
          </a:bodyPr>
          <a:lstStyle/>
          <a:p>
            <a:pPr marL="285750" lvl="0" indent="-285750">
              <a:spcBef>
                <a:spcPts val="0"/>
              </a:spcBef>
              <a:buClr>
                <a:srgbClr val="D7361B"/>
              </a:buClr>
              <a:buSzPct val="125000"/>
              <a:buBlip>
                <a:blip r:embed="rId2"/>
              </a:buBlip>
            </a:pPr>
            <a:r>
              <a:rPr lang="en-US" sz="1800" dirty="0">
                <a:solidFill>
                  <a:prstClr val="black"/>
                </a:solidFill>
              </a:rPr>
              <a:t>Store flammable material requiring refrigeration in an approved UL or FM listed flammable storage refrigerator that meets NFPA 45 and NFPA 70 </a:t>
            </a:r>
            <a:r>
              <a:rPr lang="en-US" sz="1800" dirty="0" smtClean="0">
                <a:solidFill>
                  <a:prstClr val="black"/>
                </a:solidFill>
              </a:rPr>
              <a:t>guidelines</a:t>
            </a:r>
          </a:p>
          <a:p>
            <a:pPr marL="285750" lvl="0" indent="-285750">
              <a:spcBef>
                <a:spcPts val="0"/>
              </a:spcBef>
              <a:buClr>
                <a:srgbClr val="D7361B"/>
              </a:buClr>
              <a:buSzPct val="125000"/>
              <a:buBlip>
                <a:blip r:embed="rId2"/>
              </a:buBlip>
            </a:pPr>
            <a:endParaRPr lang="en-US" sz="1800" dirty="0">
              <a:solidFill>
                <a:prstClr val="black"/>
              </a:solidFill>
            </a:endParaRPr>
          </a:p>
          <a:p>
            <a:pPr marL="285750" lvl="0" indent="-285750">
              <a:spcBef>
                <a:spcPts val="0"/>
              </a:spcBef>
              <a:buClrTx/>
              <a:buSzPct val="125000"/>
              <a:buBlip>
                <a:blip r:embed="rId2"/>
              </a:buBlip>
            </a:pPr>
            <a:r>
              <a:rPr lang="en-US" sz="1800" dirty="0" smtClean="0">
                <a:solidFill>
                  <a:prstClr val="black"/>
                </a:solidFill>
              </a:rPr>
              <a:t>Materials </a:t>
            </a:r>
            <a:r>
              <a:rPr lang="en-US" sz="1800" dirty="0">
                <a:solidFill>
                  <a:prstClr val="black"/>
                </a:solidFill>
              </a:rPr>
              <a:t>requiring refrigeration should be in flammable-safe units designed for chemicals and marked solely for that </a:t>
            </a:r>
            <a:r>
              <a:rPr lang="en-US" sz="1800" dirty="0" smtClean="0">
                <a:solidFill>
                  <a:prstClr val="black"/>
                </a:solidFill>
              </a:rPr>
              <a:t>use</a:t>
            </a:r>
          </a:p>
          <a:p>
            <a:pPr marL="285750" lvl="0" indent="-285750">
              <a:spcBef>
                <a:spcPts val="0"/>
              </a:spcBef>
              <a:buClrTx/>
              <a:buSzPct val="125000"/>
              <a:buBlip>
                <a:blip r:embed="rId2"/>
              </a:buBlip>
            </a:pPr>
            <a:endParaRPr lang="en-US" sz="1800" dirty="0">
              <a:solidFill>
                <a:prstClr val="black"/>
              </a:solidFill>
            </a:endParaRPr>
          </a:p>
          <a:p>
            <a:pPr marL="285750" lvl="0" indent="-285750">
              <a:spcBef>
                <a:spcPts val="0"/>
              </a:spcBef>
              <a:buClrTx/>
              <a:buSzPct val="125000"/>
              <a:buBlip>
                <a:blip r:embed="rId2"/>
              </a:buBlip>
            </a:pPr>
            <a:r>
              <a:rPr lang="en-US" sz="1800" dirty="0">
                <a:solidFill>
                  <a:srgbClr val="373737"/>
                </a:solidFill>
              </a:rPr>
              <a:t>Chemical storage refrigerators must be clearly labeled “No Food or </a:t>
            </a:r>
            <a:r>
              <a:rPr lang="en-US" sz="1800" dirty="0" smtClean="0">
                <a:solidFill>
                  <a:srgbClr val="373737"/>
                </a:solidFill>
              </a:rPr>
              <a:t>Drink”</a:t>
            </a:r>
          </a:p>
          <a:p>
            <a:pPr marL="285750" lvl="0" indent="-285750">
              <a:spcBef>
                <a:spcPts val="0"/>
              </a:spcBef>
              <a:buClrTx/>
              <a:buSzPct val="125000"/>
              <a:buBlip>
                <a:blip r:embed="rId2"/>
              </a:buBlip>
            </a:pPr>
            <a:endParaRPr lang="en-US" sz="1800" dirty="0" smtClean="0">
              <a:solidFill>
                <a:srgbClr val="373737"/>
              </a:solidFill>
            </a:endParaRPr>
          </a:p>
          <a:p>
            <a:pPr marL="285750" lvl="0" indent="-285750">
              <a:spcBef>
                <a:spcPts val="0"/>
              </a:spcBef>
              <a:buClrTx/>
              <a:buSzPct val="125000"/>
              <a:buBlip>
                <a:blip r:embed="rId2"/>
              </a:buBlip>
            </a:pPr>
            <a:r>
              <a:rPr lang="en-US" sz="1800" dirty="0" smtClean="0">
                <a:solidFill>
                  <a:prstClr val="black"/>
                </a:solidFill>
              </a:rPr>
              <a:t>Consider </a:t>
            </a:r>
            <a:r>
              <a:rPr lang="en-US" sz="1800" dirty="0">
                <a:solidFill>
                  <a:prstClr val="black"/>
                </a:solidFill>
              </a:rPr>
              <a:t>back up power if electricity loss may create a hazardous </a:t>
            </a:r>
            <a:r>
              <a:rPr lang="en-US" sz="1800" dirty="0" smtClean="0">
                <a:solidFill>
                  <a:prstClr val="black"/>
                </a:solidFill>
              </a:rPr>
              <a:t>situation</a:t>
            </a:r>
          </a:p>
          <a:p>
            <a:pPr marL="285750" lvl="0" indent="-285750">
              <a:spcBef>
                <a:spcPts val="0"/>
              </a:spcBef>
              <a:buClrTx/>
              <a:buSzPct val="125000"/>
              <a:buBlip>
                <a:blip r:embed="rId2"/>
              </a:buBlip>
            </a:pPr>
            <a:endParaRPr lang="en-US" sz="1800" dirty="0" smtClean="0">
              <a:solidFill>
                <a:prstClr val="black"/>
              </a:solidFill>
            </a:endParaRPr>
          </a:p>
          <a:p>
            <a:pPr marL="285750" lvl="0" indent="-285750">
              <a:spcBef>
                <a:spcPts val="0"/>
              </a:spcBef>
              <a:buClrTx/>
              <a:buSzPct val="125000"/>
              <a:buBlip>
                <a:blip r:embed="rId2"/>
              </a:buBlip>
            </a:pPr>
            <a:r>
              <a:rPr lang="en-US" sz="1800" dirty="0" smtClean="0">
                <a:solidFill>
                  <a:prstClr val="black"/>
                </a:solidFill>
              </a:rPr>
              <a:t>Additional latching mechanisms are recommended in seismically active locales to prevent doors from opening and dumping contents, then swinging shut again during an earthquake</a:t>
            </a:r>
            <a:endParaRPr lang="en-US" sz="1800" dirty="0">
              <a:solidFill>
                <a:prstClr val="black"/>
              </a:solidFill>
            </a:endParaRPr>
          </a:p>
          <a:p>
            <a:endParaRPr lang="en-US" dirty="0"/>
          </a:p>
        </p:txBody>
      </p:sp>
      <p:pic>
        <p:nvPicPr>
          <p:cNvPr id="4" name="Picture 2" descr="http://www.cshema.org/assets/0/8722/8780/8783/ed732c69-f6f5-44a6-9342-223a7914b34d.jpg"/>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924800" y="6248400"/>
            <a:ext cx="887414" cy="50434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3"/>
          <p:cNvPicPr>
            <a:picLocks noGrp="1" noChangeAspect="1" noChangeArrowheads="1"/>
          </p:cNvPicPr>
          <p:nvPr>
            <p:ph sz="quarter" idx="2"/>
          </p:nvPr>
        </p:nvPicPr>
        <p:blipFill rotWithShape="1">
          <a:blip r:embed="rId4" cstate="print">
            <a:extLst>
              <a:ext uri="{BEBA8EAE-BF5A-486C-A8C5-ECC9F3942E4B}">
                <a14:imgProps xmlns:a14="http://schemas.microsoft.com/office/drawing/2010/main">
                  <a14:imgLayer r:embed="rId5">
                    <a14:imgEffect>
                      <a14:saturation sat="66000"/>
                    </a14:imgEffect>
                  </a14:imgLayer>
                </a14:imgProps>
              </a:ext>
              <a:ext uri="{28A0092B-C50C-407E-A947-70E740481C1C}">
                <a14:useLocalDpi xmlns:a14="http://schemas.microsoft.com/office/drawing/2010/main" val="0"/>
              </a:ext>
            </a:extLst>
          </a:blip>
          <a:srcRect l="18033" t="2455" r="19306"/>
          <a:stretch/>
        </p:blipFill>
        <p:spPr bwMode="auto">
          <a:xfrm>
            <a:off x="5943600" y="609600"/>
            <a:ext cx="1832610" cy="2852841"/>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831014" y="3429000"/>
            <a:ext cx="1981200" cy="2641600"/>
          </a:xfrm>
          <a:prstGeom prst="rect">
            <a:avLst/>
          </a:prstGeom>
        </p:spPr>
      </p:pic>
      <p:cxnSp>
        <p:nvCxnSpPr>
          <p:cNvPr id="9" name="Straight Arrow Connector 8"/>
          <p:cNvCxnSpPr/>
          <p:nvPr/>
        </p:nvCxnSpPr>
        <p:spPr>
          <a:xfrm flipV="1">
            <a:off x="5029200" y="4602178"/>
            <a:ext cx="2057400" cy="1036622"/>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40249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04800" y="274638"/>
            <a:ext cx="8382000" cy="1143000"/>
          </a:xfrm>
        </p:spPr>
        <p:txBody>
          <a:bodyPr>
            <a:normAutofit fontScale="90000"/>
          </a:bodyPr>
          <a:lstStyle/>
          <a:p>
            <a:r>
              <a:rPr lang="it-IT" dirty="0"/>
              <a:t>Chemical Storage BMPs: </a:t>
            </a:r>
            <a:br>
              <a:rPr lang="it-IT" dirty="0"/>
            </a:br>
            <a:r>
              <a:rPr lang="it-IT" dirty="0"/>
              <a:t>Desiccators/Desiccator Cabinets</a:t>
            </a:r>
            <a:endParaRPr lang="en-US" dirty="0"/>
          </a:p>
        </p:txBody>
      </p:sp>
      <p:sp>
        <p:nvSpPr>
          <p:cNvPr id="7" name="Content Placeholder 6"/>
          <p:cNvSpPr>
            <a:spLocks noGrp="1"/>
          </p:cNvSpPr>
          <p:nvPr>
            <p:ph sz="quarter" idx="2"/>
          </p:nvPr>
        </p:nvSpPr>
        <p:spPr/>
        <p:txBody>
          <a:bodyPr/>
          <a:lstStyle/>
          <a:p>
            <a:pPr marL="285750" lvl="0" indent="-285750">
              <a:spcBef>
                <a:spcPts val="0"/>
              </a:spcBef>
              <a:buClr>
                <a:srgbClr val="D7361B"/>
              </a:buClr>
              <a:buSzPct val="125000"/>
              <a:buBlip>
                <a:blip r:embed="rId2"/>
              </a:buBlip>
            </a:pPr>
            <a:r>
              <a:rPr lang="en-US" sz="2000" dirty="0">
                <a:solidFill>
                  <a:prstClr val="black"/>
                </a:solidFill>
              </a:rPr>
              <a:t>Desiccators are commonly employed to protect chemicals which are hygroscopic or which react with water </a:t>
            </a:r>
            <a:r>
              <a:rPr lang="en-US" sz="2000" dirty="0" smtClean="0">
                <a:solidFill>
                  <a:prstClr val="black"/>
                </a:solidFill>
              </a:rPr>
              <a:t>(present </a:t>
            </a:r>
            <a:r>
              <a:rPr lang="en-US" sz="2000" dirty="0">
                <a:solidFill>
                  <a:prstClr val="black"/>
                </a:solidFill>
              </a:rPr>
              <a:t>in humid </a:t>
            </a:r>
            <a:r>
              <a:rPr lang="en-US" sz="2000" dirty="0" smtClean="0">
                <a:solidFill>
                  <a:prstClr val="black"/>
                </a:solidFill>
              </a:rPr>
              <a:t>environments) or air  </a:t>
            </a:r>
            <a:endParaRPr lang="en-US" sz="2000" dirty="0">
              <a:solidFill>
                <a:prstClr val="black"/>
              </a:solidFill>
            </a:endParaRPr>
          </a:p>
          <a:p>
            <a:pPr marL="285750" lvl="0" indent="-285750">
              <a:spcBef>
                <a:spcPts val="0"/>
              </a:spcBef>
              <a:buClr>
                <a:srgbClr val="D7361B"/>
              </a:buClr>
              <a:buSzPct val="125000"/>
              <a:buBlip>
                <a:blip r:embed="rId2"/>
              </a:buBlip>
            </a:pPr>
            <a:endParaRPr lang="en-US" sz="2000" dirty="0">
              <a:solidFill>
                <a:prstClr val="black"/>
              </a:solidFill>
            </a:endParaRPr>
          </a:p>
          <a:p>
            <a:pPr marL="285750" lvl="0" indent="-285750">
              <a:spcBef>
                <a:spcPts val="0"/>
              </a:spcBef>
              <a:buClrTx/>
              <a:buSzPct val="125000"/>
              <a:buBlip>
                <a:blip r:embed="rId2"/>
              </a:buBlip>
            </a:pPr>
            <a:r>
              <a:rPr lang="en-US" sz="2000" dirty="0"/>
              <a:t>Make sure that separate desiccators are used for incompatible </a:t>
            </a:r>
            <a:r>
              <a:rPr lang="en-US" sz="2000" dirty="0" smtClean="0"/>
              <a:t>chemicals </a:t>
            </a:r>
          </a:p>
          <a:p>
            <a:pPr marL="285750" lvl="0" indent="-285750">
              <a:spcBef>
                <a:spcPts val="0"/>
              </a:spcBef>
              <a:buClrTx/>
              <a:buSzPct val="125000"/>
              <a:buBlip>
                <a:blip r:embed="rId2"/>
              </a:buBlip>
            </a:pPr>
            <a:endParaRPr lang="en-US" sz="2000" dirty="0"/>
          </a:p>
          <a:p>
            <a:pPr marL="285750" lvl="0" indent="-285750">
              <a:spcBef>
                <a:spcPts val="0"/>
              </a:spcBef>
              <a:buClrTx/>
              <a:buSzPct val="125000"/>
              <a:buBlip>
                <a:blip r:embed="rId2"/>
              </a:buBlip>
            </a:pPr>
            <a:r>
              <a:rPr lang="en-US" sz="2000" dirty="0" smtClean="0"/>
              <a:t>Store </a:t>
            </a:r>
            <a:r>
              <a:rPr lang="en-US" sz="2000" dirty="0"/>
              <a:t>chemicals that are air-sensitive in desiccators that can be evacuated and backfilled with an inert </a:t>
            </a:r>
            <a:r>
              <a:rPr lang="en-US" sz="2000" dirty="0" smtClean="0"/>
              <a:t>gas and are </a:t>
            </a:r>
            <a:r>
              <a:rPr lang="en-US" sz="2000" dirty="0" smtClean="0">
                <a:solidFill>
                  <a:prstClr val="black"/>
                </a:solidFill>
              </a:rPr>
              <a:t>marked </a:t>
            </a:r>
            <a:r>
              <a:rPr lang="en-US" sz="2000" dirty="0">
                <a:solidFill>
                  <a:prstClr val="black"/>
                </a:solidFill>
              </a:rPr>
              <a:t>solely for that </a:t>
            </a:r>
            <a:r>
              <a:rPr lang="en-US" sz="2000" dirty="0" smtClean="0">
                <a:solidFill>
                  <a:prstClr val="black"/>
                </a:solidFill>
              </a:rPr>
              <a:t>use</a:t>
            </a:r>
            <a:endParaRPr lang="en-US" sz="2000" dirty="0">
              <a:solidFill>
                <a:prstClr val="black"/>
              </a:solidFill>
            </a:endParaRPr>
          </a:p>
          <a:p>
            <a:pPr marL="285750" lvl="0" indent="-285750">
              <a:spcBef>
                <a:spcPts val="0"/>
              </a:spcBef>
              <a:buClrTx/>
              <a:buSzPct val="125000"/>
              <a:buBlip>
                <a:blip r:embed="rId2"/>
              </a:buBlip>
            </a:pPr>
            <a:endParaRPr lang="en-US" sz="1100" dirty="0">
              <a:solidFill>
                <a:prstClr val="black"/>
              </a:solidFill>
              <a:latin typeface="Perpetua" panose="02020502060401020303" pitchFamily="18" charset="0"/>
            </a:endParaRPr>
          </a:p>
          <a:p>
            <a:endParaRPr lang="en-US" dirty="0"/>
          </a:p>
        </p:txBody>
      </p:sp>
      <p:pic>
        <p:nvPicPr>
          <p:cNvPr id="1026" name="Picture 2" descr="C:\Users\mmcrae\AppData\Local\Microsoft\Windows\Temporary Internet Files\Content.IE5\K91NE1FE\4448870070_c09f43302e_z[1].jpg"/>
          <p:cNvPicPr>
            <a:picLocks noGrp="1" noChangeAspect="1" noChangeArrowheads="1"/>
          </p:cNvPicPr>
          <p:nvPr>
            <p:ph sz="quarter" idx="1"/>
          </p:nvPr>
        </p:nvPicPr>
        <p:blipFill>
          <a:blip r:embed="rId3">
            <a:extLst>
              <a:ext uri="{28A0092B-C50C-407E-A947-70E740481C1C}">
                <a14:useLocalDpi xmlns:a14="http://schemas.microsoft.com/office/drawing/2010/main" val="0"/>
              </a:ext>
            </a:extLst>
          </a:blip>
          <a:srcRect/>
          <a:stretch>
            <a:fillRect/>
          </a:stretch>
        </p:blipFill>
        <p:spPr bwMode="auto">
          <a:xfrm>
            <a:off x="609600" y="1600200"/>
            <a:ext cx="3429000" cy="457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397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Best Management Practices for Chemical </a:t>
            </a:r>
            <a:r>
              <a:rPr lang="en-US" dirty="0" smtClean="0"/>
              <a:t>Storage, continued</a:t>
            </a:r>
            <a:endParaRPr lang="en-US" dirty="0"/>
          </a:p>
        </p:txBody>
      </p:sp>
      <p:sp>
        <p:nvSpPr>
          <p:cNvPr id="4" name="Text Placeholder 3"/>
          <p:cNvSpPr>
            <a:spLocks noGrp="1"/>
          </p:cNvSpPr>
          <p:nvPr>
            <p:ph type="body" idx="1"/>
          </p:nvPr>
        </p:nvSpPr>
        <p:spPr>
          <a:xfrm>
            <a:off x="457200" y="2547938"/>
            <a:ext cx="8037513" cy="3548062"/>
          </a:xfrm>
        </p:spPr>
        <p:txBody>
          <a:bodyPr>
            <a:normAutofit fontScale="62500" lnSpcReduction="20000"/>
          </a:bodyPr>
          <a:lstStyle/>
          <a:p>
            <a:endParaRPr lang="en-US" dirty="0" smtClean="0"/>
          </a:p>
          <a:p>
            <a:endParaRPr lang="en-US" sz="3200" dirty="0" smtClean="0"/>
          </a:p>
          <a:p>
            <a:r>
              <a:rPr lang="en-US" sz="3200" dirty="0" smtClean="0"/>
              <a:t>Hazard </a:t>
            </a:r>
            <a:r>
              <a:rPr lang="en-US" sz="3200" dirty="0"/>
              <a:t>Class Specific Storage BMPs </a:t>
            </a:r>
            <a:r>
              <a:rPr lang="en-US" sz="3200" dirty="0" smtClean="0"/>
              <a:t> for</a:t>
            </a:r>
          </a:p>
          <a:p>
            <a:pPr marL="342900" indent="-342900">
              <a:buFont typeface="Wingdings" panose="05000000000000000000" pitchFamily="2" charset="2"/>
              <a:buChar char="§"/>
            </a:pPr>
            <a:r>
              <a:rPr lang="en-US" sz="3200" dirty="0" smtClean="0"/>
              <a:t>Corrosives</a:t>
            </a:r>
          </a:p>
          <a:p>
            <a:pPr marL="342900" indent="-342900">
              <a:buFont typeface="Wingdings" panose="05000000000000000000" pitchFamily="2" charset="2"/>
              <a:buChar char="§"/>
            </a:pPr>
            <a:r>
              <a:rPr lang="en-US" sz="3200" dirty="0" smtClean="0"/>
              <a:t>Flammables</a:t>
            </a:r>
          </a:p>
          <a:p>
            <a:pPr marL="342900" indent="-342900">
              <a:buFont typeface="Wingdings" panose="05000000000000000000" pitchFamily="2" charset="2"/>
              <a:buChar char="§"/>
            </a:pPr>
            <a:r>
              <a:rPr lang="en-US" sz="3200" dirty="0" smtClean="0"/>
              <a:t>Toxins</a:t>
            </a:r>
          </a:p>
          <a:p>
            <a:pPr marL="342900" indent="-342900">
              <a:buFont typeface="Wingdings" panose="05000000000000000000" pitchFamily="2" charset="2"/>
              <a:buChar char="§"/>
            </a:pPr>
            <a:r>
              <a:rPr lang="en-US" sz="3200" dirty="0" smtClean="0"/>
              <a:t>Oxidizers</a:t>
            </a:r>
          </a:p>
          <a:p>
            <a:pPr marL="342900" indent="-342900">
              <a:buFont typeface="Wingdings" panose="05000000000000000000" pitchFamily="2" charset="2"/>
              <a:buChar char="§"/>
            </a:pPr>
            <a:r>
              <a:rPr lang="en-US" sz="3200" dirty="0" smtClean="0"/>
              <a:t>Highly Reactives</a:t>
            </a:r>
          </a:p>
          <a:p>
            <a:r>
              <a:rPr lang="en-US" sz="3200" dirty="0" smtClean="0"/>
              <a:t>Compressed Gases</a:t>
            </a:r>
          </a:p>
          <a:p>
            <a:r>
              <a:rPr lang="en-US" sz="3200" dirty="0" smtClean="0"/>
              <a:t>Cryogenic Liquids</a:t>
            </a:r>
          </a:p>
          <a:p>
            <a:endParaRPr lang="en-US" sz="3200" dirty="0"/>
          </a:p>
        </p:txBody>
      </p:sp>
      <p:pic>
        <p:nvPicPr>
          <p:cNvPr id="5" name="Picture 2"/>
          <p:cNvPicPr>
            <a:picLocks noChangeAspect="1" noChangeArrowheads="1"/>
          </p:cNvPicPr>
          <p:nvPr/>
        </p:nvPicPr>
        <p:blipFill>
          <a:blip r:embed="rId2">
            <a:extLst>
              <a:ext uri="{BEBA8EAE-BF5A-486C-A8C5-ECC9F3942E4B}">
                <a14:imgProps xmlns:a14="http://schemas.microsoft.com/office/drawing/2010/main">
                  <a14:imgLayer r:embed="rId3">
                    <a14:imgEffect>
                      <a14:saturation sat="66000"/>
                    </a14:imgEffect>
                  </a14:imgLayer>
                </a14:imgProps>
              </a:ext>
              <a:ext uri="{28A0092B-C50C-407E-A947-70E740481C1C}">
                <a14:useLocalDpi xmlns:a14="http://schemas.microsoft.com/office/drawing/2010/main" val="0"/>
              </a:ext>
            </a:extLst>
          </a:blip>
          <a:srcRect/>
          <a:stretch>
            <a:fillRect/>
          </a:stretch>
        </p:blipFill>
        <p:spPr bwMode="auto">
          <a:xfrm>
            <a:off x="4343401" y="2895599"/>
            <a:ext cx="4495800" cy="3505201"/>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1954467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8600" y="274638"/>
            <a:ext cx="8458200" cy="868362"/>
          </a:xfrm>
        </p:spPr>
        <p:txBody>
          <a:bodyPr/>
          <a:lstStyle/>
          <a:p>
            <a:r>
              <a:rPr lang="en-US" dirty="0" smtClean="0"/>
              <a:t>Corrosives--Acids</a:t>
            </a:r>
            <a:endParaRPr lang="en-US" dirty="0"/>
          </a:p>
        </p:txBody>
      </p:sp>
      <p:sp>
        <p:nvSpPr>
          <p:cNvPr id="5" name="Content Placeholder 4"/>
          <p:cNvSpPr>
            <a:spLocks noGrp="1"/>
          </p:cNvSpPr>
          <p:nvPr>
            <p:ph idx="1"/>
          </p:nvPr>
        </p:nvSpPr>
        <p:spPr>
          <a:xfrm>
            <a:off x="609600" y="1219200"/>
            <a:ext cx="8077200" cy="5181600"/>
          </a:xfrm>
        </p:spPr>
        <p:txBody>
          <a:bodyPr>
            <a:normAutofit fontScale="92500" lnSpcReduction="20000"/>
          </a:bodyPr>
          <a:lstStyle/>
          <a:p>
            <a:pPr marL="285750" lvl="0" indent="-285750">
              <a:lnSpc>
                <a:spcPct val="110000"/>
              </a:lnSpc>
              <a:spcBef>
                <a:spcPts val="0"/>
              </a:spcBef>
              <a:buClr>
                <a:srgbClr val="D7361B"/>
              </a:buClr>
              <a:buSzPct val="100000"/>
              <a:buBlip>
                <a:blip r:embed="rId2"/>
              </a:buBlip>
            </a:pPr>
            <a:r>
              <a:rPr lang="en-US" dirty="0" smtClean="0">
                <a:solidFill>
                  <a:prstClr val="black"/>
                </a:solidFill>
              </a:rPr>
              <a:t>Segregate</a:t>
            </a:r>
            <a:r>
              <a:rPr lang="en-US" sz="3000" dirty="0" smtClean="0"/>
              <a:t> </a:t>
            </a:r>
          </a:p>
          <a:p>
            <a:pPr lvl="1">
              <a:buSzPct val="100000"/>
              <a:buFont typeface="Calibri" panose="020F0502020204030204" pitchFamily="34" charset="0"/>
              <a:buChar char="–"/>
            </a:pPr>
            <a:r>
              <a:rPr lang="en-US" dirty="0" smtClean="0"/>
              <a:t>from bases</a:t>
            </a:r>
          </a:p>
          <a:p>
            <a:pPr lvl="1">
              <a:buSzPct val="100000"/>
              <a:buFont typeface="Calibri" panose="020F0502020204030204" pitchFamily="34" charset="0"/>
              <a:buChar char="–"/>
            </a:pPr>
            <a:r>
              <a:rPr lang="en-US" dirty="0" smtClean="0"/>
              <a:t>from chemicals that produce toxic gases upon contact (ex. cyanides, sulfides)</a:t>
            </a:r>
          </a:p>
          <a:p>
            <a:pPr lvl="1">
              <a:buSzPct val="100000"/>
              <a:buFont typeface="Calibri" panose="020F0502020204030204" pitchFamily="34" charset="0"/>
              <a:buChar char="–"/>
            </a:pPr>
            <a:r>
              <a:rPr lang="en-US" dirty="0"/>
              <a:t>f</a:t>
            </a:r>
            <a:r>
              <a:rPr lang="en-US" dirty="0" smtClean="0"/>
              <a:t>rom water reactive metals (ex. sodium, potassium, magnesium)</a:t>
            </a:r>
          </a:p>
          <a:p>
            <a:pPr lvl="1">
              <a:buSzPct val="100000"/>
              <a:buFont typeface="Calibri" panose="020F0502020204030204" pitchFamily="34" charset="0"/>
              <a:buChar char="–"/>
            </a:pPr>
            <a:r>
              <a:rPr lang="en-US" dirty="0" smtClean="0">
                <a:solidFill>
                  <a:prstClr val="black"/>
                </a:solidFill>
              </a:rPr>
              <a:t> </a:t>
            </a:r>
            <a:r>
              <a:rPr lang="en-US" dirty="0" smtClean="0"/>
              <a:t>inorganic oxidizing acids (ex. Nitric acid) from organic acids (ex. Acetic acid), flammables and combustibles</a:t>
            </a:r>
          </a:p>
          <a:p>
            <a:pPr lvl="1">
              <a:buSzPct val="100000"/>
              <a:buFont typeface="Calibri" panose="020F0502020204030204" pitchFamily="34" charset="0"/>
              <a:buChar char="–"/>
            </a:pPr>
            <a:endParaRPr lang="en-US" sz="1200" dirty="0" smtClean="0"/>
          </a:p>
          <a:p>
            <a:pPr marL="285750" lvl="0" indent="-285750">
              <a:lnSpc>
                <a:spcPct val="110000"/>
              </a:lnSpc>
              <a:spcBef>
                <a:spcPts val="0"/>
              </a:spcBef>
              <a:buClr>
                <a:srgbClr val="D7361B"/>
              </a:buClr>
              <a:buSzPct val="100000"/>
              <a:buBlip>
                <a:blip r:embed="rId2"/>
              </a:buBlip>
            </a:pPr>
            <a:r>
              <a:rPr lang="en-US" dirty="0" smtClean="0"/>
              <a:t>Store liquid acids in a corrosive safety cabinet whenever possible.  Use plastic tubs or trays for secondary containment, especially with metal shelving, even if coated with corrosive  resistant paint</a:t>
            </a:r>
          </a:p>
          <a:p>
            <a:pPr marL="285750" lvl="0" indent="-285750">
              <a:lnSpc>
                <a:spcPct val="110000"/>
              </a:lnSpc>
              <a:spcBef>
                <a:spcPts val="0"/>
              </a:spcBef>
              <a:buClr>
                <a:srgbClr val="D7361B"/>
              </a:buClr>
              <a:buSzPct val="100000"/>
              <a:buBlip>
                <a:blip r:embed="rId2"/>
              </a:buBlip>
            </a:pPr>
            <a:endParaRPr lang="en-US" sz="1200" dirty="0" smtClean="0"/>
          </a:p>
          <a:p>
            <a:pPr marL="285750" lvl="0" indent="-285750">
              <a:lnSpc>
                <a:spcPct val="110000"/>
              </a:lnSpc>
              <a:spcBef>
                <a:spcPts val="0"/>
              </a:spcBef>
              <a:buClr>
                <a:srgbClr val="D7361B"/>
              </a:buClr>
              <a:buSzPct val="100000"/>
              <a:buBlip>
                <a:blip r:embed="rId2"/>
              </a:buBlip>
            </a:pPr>
            <a:r>
              <a:rPr lang="en-US" dirty="0" smtClean="0"/>
              <a:t>Oxidizing acids should be stored in double containment </a:t>
            </a:r>
          </a:p>
          <a:p>
            <a:pPr marL="285750" lvl="0" indent="-285750">
              <a:lnSpc>
                <a:spcPct val="110000"/>
              </a:lnSpc>
              <a:spcBef>
                <a:spcPts val="0"/>
              </a:spcBef>
              <a:buClr>
                <a:srgbClr val="D7361B"/>
              </a:buClr>
              <a:buSzPct val="100000"/>
              <a:buBlip>
                <a:blip r:embed="rId2"/>
              </a:buBlip>
            </a:pPr>
            <a:endParaRPr lang="en-US" sz="1200" dirty="0" smtClean="0"/>
          </a:p>
          <a:p>
            <a:pPr marL="285750" lvl="0" indent="-285750">
              <a:lnSpc>
                <a:spcPct val="110000"/>
              </a:lnSpc>
              <a:spcBef>
                <a:spcPts val="0"/>
              </a:spcBef>
              <a:buClr>
                <a:srgbClr val="D7361B"/>
              </a:buClr>
              <a:buSzPct val="100000"/>
              <a:buBlip>
                <a:blip r:embed="rId2"/>
              </a:buBlip>
            </a:pPr>
            <a:r>
              <a:rPr lang="en-US" dirty="0" smtClean="0"/>
              <a:t>Store acids on lower shelves, below eye level</a:t>
            </a:r>
          </a:p>
          <a:p>
            <a:pPr marL="285750" lvl="0" indent="-285750">
              <a:lnSpc>
                <a:spcPct val="110000"/>
              </a:lnSpc>
              <a:spcBef>
                <a:spcPts val="0"/>
              </a:spcBef>
              <a:buClr>
                <a:srgbClr val="D7361B"/>
              </a:buClr>
              <a:buSzPct val="100000"/>
              <a:buBlip>
                <a:blip r:embed="rId2"/>
              </a:buBlip>
            </a:pPr>
            <a:endParaRPr lang="en-US" sz="1200" dirty="0" smtClean="0"/>
          </a:p>
          <a:p>
            <a:pPr marL="285750" lvl="0" indent="-285750">
              <a:lnSpc>
                <a:spcPct val="110000"/>
              </a:lnSpc>
              <a:spcBef>
                <a:spcPts val="0"/>
              </a:spcBef>
              <a:buClr>
                <a:srgbClr val="D7361B"/>
              </a:buClr>
              <a:buSzPct val="100000"/>
              <a:buBlip>
                <a:blip r:embed="rId2"/>
              </a:buBlip>
            </a:pPr>
            <a:r>
              <a:rPr lang="en-US" dirty="0" smtClean="0"/>
              <a:t>Concrete surfaces in acid storage rooms should be painted/sealed  to prevent reaction between acids and cement</a:t>
            </a:r>
          </a:p>
          <a:p>
            <a:pPr marL="285750" lvl="0" indent="-285750">
              <a:lnSpc>
                <a:spcPct val="110000"/>
              </a:lnSpc>
              <a:spcBef>
                <a:spcPts val="0"/>
              </a:spcBef>
              <a:buClr>
                <a:srgbClr val="D7361B"/>
              </a:buClr>
              <a:buSzPct val="100000"/>
              <a:buBlip>
                <a:blip r:embed="rId2"/>
              </a:buBlip>
            </a:pPr>
            <a:endParaRPr lang="en-US" dirty="0" smtClean="0"/>
          </a:p>
          <a:p>
            <a:pPr marL="285750" lvl="0" indent="-285750">
              <a:lnSpc>
                <a:spcPct val="110000"/>
              </a:lnSpc>
              <a:spcBef>
                <a:spcPts val="0"/>
              </a:spcBef>
              <a:buClr>
                <a:srgbClr val="D7361B"/>
              </a:buClr>
              <a:buSzPct val="100000"/>
              <a:buBlip>
                <a:blip r:embed="rId2"/>
              </a:buBlip>
            </a:pPr>
            <a:endParaRPr lang="en-US" dirty="0"/>
          </a:p>
          <a:p>
            <a:pPr marL="285750" lvl="0" indent="-285750">
              <a:lnSpc>
                <a:spcPct val="110000"/>
              </a:lnSpc>
              <a:spcBef>
                <a:spcPts val="0"/>
              </a:spcBef>
              <a:buClr>
                <a:srgbClr val="D7361B"/>
              </a:buClr>
              <a:buSzPct val="100000"/>
              <a:buBlip>
                <a:blip r:embed="rId2"/>
              </a:buBlip>
            </a:pPr>
            <a:endParaRPr lang="en-US" dirty="0" smtClean="0"/>
          </a:p>
          <a:p>
            <a:pPr marL="285750" lvl="0" indent="-285750">
              <a:lnSpc>
                <a:spcPct val="110000"/>
              </a:lnSpc>
              <a:spcBef>
                <a:spcPts val="0"/>
              </a:spcBef>
              <a:buClr>
                <a:srgbClr val="D7361B"/>
              </a:buClr>
              <a:buSzPct val="125000"/>
              <a:buBlip>
                <a:blip r:embed="rId2"/>
              </a:buBlip>
            </a:pPr>
            <a:endParaRPr lang="en-US" dirty="0" smtClean="0"/>
          </a:p>
          <a:p>
            <a:pPr marL="285750" lvl="0" indent="-285750">
              <a:lnSpc>
                <a:spcPct val="110000"/>
              </a:lnSpc>
              <a:spcBef>
                <a:spcPts val="0"/>
              </a:spcBef>
              <a:buClr>
                <a:srgbClr val="D7361B"/>
              </a:buClr>
              <a:buSzPct val="125000"/>
              <a:buBlip>
                <a:blip r:embed="rId2"/>
              </a:buBlip>
            </a:pPr>
            <a:endParaRPr lang="en-US" dirty="0" smtClean="0"/>
          </a:p>
          <a:p>
            <a:pPr marL="0" indent="0">
              <a:buNone/>
            </a:pPr>
            <a:endParaRPr lang="en-US" dirty="0" smtClean="0"/>
          </a:p>
        </p:txBody>
      </p:sp>
      <p:pic>
        <p:nvPicPr>
          <p:cNvPr id="6" name="Picture 2" descr="http://www.cshema.org/assets/0/8722/8780/8783/ed732c69-f6f5-44a6-9342-223a7914b34d.jpg"/>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924800" y="6248400"/>
            <a:ext cx="887414" cy="5043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645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10" end="1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458200" cy="944562"/>
          </a:xfrm>
        </p:spPr>
        <p:txBody>
          <a:bodyPr/>
          <a:lstStyle/>
          <a:p>
            <a:r>
              <a:rPr lang="en-US" dirty="0" smtClean="0"/>
              <a:t>Corrosives-Bases</a:t>
            </a:r>
            <a:endParaRPr lang="en-US" dirty="0"/>
          </a:p>
        </p:txBody>
      </p:sp>
      <p:sp>
        <p:nvSpPr>
          <p:cNvPr id="3" name="Content Placeholder 2"/>
          <p:cNvSpPr>
            <a:spLocks noGrp="1"/>
          </p:cNvSpPr>
          <p:nvPr>
            <p:ph idx="1"/>
          </p:nvPr>
        </p:nvSpPr>
        <p:spPr>
          <a:xfrm>
            <a:off x="914400" y="1447800"/>
            <a:ext cx="7772400" cy="4800600"/>
          </a:xfrm>
        </p:spPr>
        <p:txBody>
          <a:bodyPr>
            <a:normAutofit fontScale="92500"/>
          </a:bodyPr>
          <a:lstStyle/>
          <a:p>
            <a:pPr marL="285750" lvl="0" indent="-285750">
              <a:spcBef>
                <a:spcPts val="0"/>
              </a:spcBef>
              <a:buClr>
                <a:srgbClr val="D7361B"/>
              </a:buClr>
              <a:buSzPct val="100000"/>
              <a:buBlip>
                <a:blip r:embed="rId2"/>
              </a:buBlip>
            </a:pPr>
            <a:r>
              <a:rPr lang="en-US" dirty="0">
                <a:solidFill>
                  <a:prstClr val="black"/>
                </a:solidFill>
              </a:rPr>
              <a:t>Segregate</a:t>
            </a:r>
            <a:r>
              <a:rPr lang="en-US" sz="2200" dirty="0">
                <a:solidFill>
                  <a:prstClr val="black"/>
                </a:solidFill>
              </a:rPr>
              <a:t> </a:t>
            </a:r>
            <a:r>
              <a:rPr lang="en-US" dirty="0" smtClean="0"/>
              <a:t>from acids, metals, organic peroxides and easily ignitable materials</a:t>
            </a:r>
          </a:p>
          <a:p>
            <a:pPr marL="285750" lvl="0" indent="-285750">
              <a:spcBef>
                <a:spcPts val="0"/>
              </a:spcBef>
              <a:buClr>
                <a:srgbClr val="D7361B"/>
              </a:buClr>
              <a:buSzPct val="100000"/>
              <a:buBlip>
                <a:blip r:embed="rId2"/>
              </a:buBlip>
            </a:pPr>
            <a:endParaRPr lang="en-US" dirty="0" smtClean="0"/>
          </a:p>
          <a:p>
            <a:pPr marL="285750" lvl="0" indent="-285750">
              <a:spcBef>
                <a:spcPts val="0"/>
              </a:spcBef>
              <a:buClr>
                <a:srgbClr val="D7361B"/>
              </a:buClr>
              <a:buSzPct val="100000"/>
              <a:buBlip>
                <a:blip r:embed="rId2"/>
              </a:buBlip>
            </a:pPr>
            <a:r>
              <a:rPr lang="en-US" dirty="0" smtClean="0"/>
              <a:t>Store in dry locations</a:t>
            </a:r>
          </a:p>
          <a:p>
            <a:pPr marL="285750" lvl="0" indent="-285750">
              <a:spcBef>
                <a:spcPts val="0"/>
              </a:spcBef>
              <a:buClr>
                <a:srgbClr val="D7361B"/>
              </a:buClr>
              <a:buSzPct val="100000"/>
              <a:buBlip>
                <a:blip r:embed="rId2"/>
              </a:buBlip>
            </a:pPr>
            <a:endParaRPr lang="en-US" dirty="0" smtClean="0"/>
          </a:p>
          <a:p>
            <a:pPr marL="285750" lvl="0" indent="-285750">
              <a:spcBef>
                <a:spcPts val="0"/>
              </a:spcBef>
              <a:buClr>
                <a:srgbClr val="D7361B"/>
              </a:buClr>
              <a:buSzPct val="100000"/>
              <a:buBlip>
                <a:blip r:embed="rId2"/>
              </a:buBlip>
            </a:pPr>
            <a:r>
              <a:rPr lang="en-US" dirty="0" smtClean="0"/>
              <a:t>Store bases in a corrosive safety cabinet whenever possible.  Use plastic tubs or trays for secondary containment, especially with metal shelving, even if coated with corrosive resistant paint</a:t>
            </a:r>
          </a:p>
          <a:p>
            <a:pPr marL="285750" lvl="0" indent="-285750">
              <a:spcBef>
                <a:spcPts val="0"/>
              </a:spcBef>
              <a:buClr>
                <a:srgbClr val="D7361B"/>
              </a:buClr>
              <a:buSzPct val="100000"/>
              <a:buBlip>
                <a:blip r:embed="rId2"/>
              </a:buBlip>
            </a:pPr>
            <a:endParaRPr lang="en-US" dirty="0" smtClean="0"/>
          </a:p>
          <a:p>
            <a:pPr marL="285750" lvl="0" indent="-285750">
              <a:spcBef>
                <a:spcPts val="0"/>
              </a:spcBef>
              <a:buClr>
                <a:srgbClr val="D7361B"/>
              </a:buClr>
              <a:buSzPct val="100000"/>
              <a:buBlip>
                <a:blip r:embed="rId2"/>
              </a:buBlip>
            </a:pPr>
            <a:r>
              <a:rPr lang="en-US" dirty="0" smtClean="0"/>
              <a:t>Store concentrated bases on lower shelves, below eye level</a:t>
            </a:r>
          </a:p>
          <a:p>
            <a:pPr marL="285750" lvl="0" indent="-285750">
              <a:spcBef>
                <a:spcPts val="0"/>
              </a:spcBef>
              <a:buClr>
                <a:srgbClr val="D7361B"/>
              </a:buClr>
              <a:buSzPct val="100000"/>
              <a:buBlip>
                <a:blip r:embed="rId2"/>
              </a:buBlip>
            </a:pPr>
            <a:endParaRPr lang="en-US" dirty="0" smtClean="0"/>
          </a:p>
          <a:p>
            <a:pPr marL="285750" indent="-285750">
              <a:spcBef>
                <a:spcPts val="0"/>
              </a:spcBef>
              <a:buClr>
                <a:srgbClr val="D7361B"/>
              </a:buClr>
              <a:buSzPct val="100000"/>
              <a:buBlip>
                <a:blip r:embed="rId2"/>
              </a:buBlip>
            </a:pPr>
            <a:r>
              <a:rPr lang="en-US" dirty="0"/>
              <a:t>Store solutions of inorganic hydroxides in polyethylene </a:t>
            </a:r>
            <a:r>
              <a:rPr lang="en-US" dirty="0" smtClean="0"/>
              <a:t>containers</a:t>
            </a:r>
          </a:p>
          <a:p>
            <a:pPr marL="285750" indent="-285750">
              <a:spcBef>
                <a:spcPts val="0"/>
              </a:spcBef>
              <a:buClr>
                <a:srgbClr val="D7361B"/>
              </a:buClr>
              <a:buSzPct val="100000"/>
              <a:buBlip>
                <a:blip r:embed="rId2"/>
              </a:buBlip>
            </a:pPr>
            <a:endParaRPr lang="en-US" dirty="0"/>
          </a:p>
          <a:p>
            <a:endParaRPr lang="en-US" dirty="0"/>
          </a:p>
        </p:txBody>
      </p:sp>
      <p:pic>
        <p:nvPicPr>
          <p:cNvPr id="4" name="Picture 2" descr="http://www.cshema.org/assets/0/8722/8780/8783/ed732c69-f6f5-44a6-9342-223a7914b34d.jpg"/>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924800" y="6248400"/>
            <a:ext cx="887414" cy="5043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6701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8382000" cy="868362"/>
          </a:xfrm>
        </p:spPr>
        <p:txBody>
          <a:bodyPr/>
          <a:lstStyle/>
          <a:p>
            <a:r>
              <a:rPr lang="en-US" dirty="0" smtClean="0"/>
              <a:t>Flammables</a:t>
            </a:r>
            <a:endParaRPr lang="en-US" dirty="0"/>
          </a:p>
        </p:txBody>
      </p:sp>
      <p:sp>
        <p:nvSpPr>
          <p:cNvPr id="3" name="Content Placeholder 2"/>
          <p:cNvSpPr>
            <a:spLocks noGrp="1"/>
          </p:cNvSpPr>
          <p:nvPr>
            <p:ph idx="1"/>
          </p:nvPr>
        </p:nvSpPr>
        <p:spPr>
          <a:xfrm>
            <a:off x="381000" y="1219200"/>
            <a:ext cx="7848600" cy="5410200"/>
          </a:xfrm>
        </p:spPr>
        <p:txBody>
          <a:bodyPr>
            <a:noAutofit/>
          </a:bodyPr>
          <a:lstStyle/>
          <a:p>
            <a:pPr marL="285750" lvl="0" indent="-285750">
              <a:spcBef>
                <a:spcPts val="0"/>
              </a:spcBef>
              <a:buClr>
                <a:srgbClr val="D7361B"/>
              </a:buClr>
              <a:buSzPct val="100000"/>
              <a:buBlip>
                <a:blip r:embed="rId2"/>
              </a:buBlip>
            </a:pPr>
            <a:r>
              <a:rPr lang="en-US" sz="2000" dirty="0" smtClean="0">
                <a:solidFill>
                  <a:prstClr val="black"/>
                </a:solidFill>
              </a:rPr>
              <a:t>Store </a:t>
            </a:r>
            <a:r>
              <a:rPr lang="en-US" sz="2000" dirty="0" smtClean="0"/>
              <a:t>separately from other hazard classes (especially oxidizing acids and oxidizers)</a:t>
            </a:r>
          </a:p>
          <a:p>
            <a:pPr marL="0" lvl="0" indent="0">
              <a:spcBef>
                <a:spcPts val="0"/>
              </a:spcBef>
              <a:buClr>
                <a:srgbClr val="D7361B"/>
              </a:buClr>
              <a:buSzPct val="100000"/>
              <a:buNone/>
            </a:pPr>
            <a:endParaRPr lang="en-US" sz="1100" dirty="0" smtClean="0"/>
          </a:p>
          <a:p>
            <a:pPr marL="285750" lvl="0" indent="-285750">
              <a:spcBef>
                <a:spcPts val="0"/>
              </a:spcBef>
              <a:buClr>
                <a:srgbClr val="D7361B"/>
              </a:buClr>
              <a:buSzPct val="100000"/>
              <a:buBlip>
                <a:blip r:embed="rId2"/>
              </a:buBlip>
            </a:pPr>
            <a:r>
              <a:rPr lang="en-US" sz="2000" dirty="0"/>
              <a:t>S</a:t>
            </a:r>
            <a:r>
              <a:rPr lang="en-US" sz="2000" dirty="0" smtClean="0"/>
              <a:t>tore away from all ignition sources, open flames,  sparks, hot surfaces, direct </a:t>
            </a:r>
            <a:r>
              <a:rPr lang="en-US" sz="2000" dirty="0"/>
              <a:t>s</a:t>
            </a:r>
            <a:r>
              <a:rPr lang="en-US" sz="2000" dirty="0" smtClean="0"/>
              <a:t>unlight </a:t>
            </a:r>
          </a:p>
          <a:p>
            <a:pPr marL="285750" lvl="0" indent="-285750">
              <a:spcBef>
                <a:spcPts val="0"/>
              </a:spcBef>
              <a:buClr>
                <a:srgbClr val="D7361B"/>
              </a:buClr>
              <a:buSzPct val="100000"/>
              <a:buBlip>
                <a:blip r:embed="rId2"/>
              </a:buBlip>
            </a:pPr>
            <a:endParaRPr lang="en-US" sz="1100" dirty="0" smtClean="0"/>
          </a:p>
          <a:p>
            <a:pPr marL="285750" lvl="0" indent="-285750">
              <a:spcBef>
                <a:spcPts val="0"/>
              </a:spcBef>
              <a:buClr>
                <a:srgbClr val="D7361B"/>
              </a:buClr>
              <a:buSzPct val="100000"/>
              <a:buBlip>
                <a:blip r:embed="rId2"/>
              </a:buBlip>
            </a:pPr>
            <a:r>
              <a:rPr lang="en-US" sz="2000" dirty="0" smtClean="0"/>
              <a:t>Store in UL or FM listed cans or cabinets that meet OSHA and NFPA spec.  Cabinet doors should be self-closing, self-latching.</a:t>
            </a:r>
          </a:p>
          <a:p>
            <a:pPr marL="285750" lvl="0" indent="-285750">
              <a:spcBef>
                <a:spcPts val="0"/>
              </a:spcBef>
              <a:buClr>
                <a:srgbClr val="D7361B"/>
              </a:buClr>
              <a:buSzPct val="100000"/>
              <a:buBlip>
                <a:blip r:embed="rId2"/>
              </a:buBlip>
            </a:pPr>
            <a:endParaRPr lang="en-US" sz="1100" dirty="0" smtClean="0"/>
          </a:p>
          <a:p>
            <a:pPr marL="285750" lvl="0" indent="-285750">
              <a:spcBef>
                <a:spcPts val="0"/>
              </a:spcBef>
              <a:buClr>
                <a:srgbClr val="D7361B"/>
              </a:buClr>
              <a:buSzPct val="100000"/>
              <a:buBlip>
                <a:blip r:embed="rId2"/>
              </a:buBlip>
            </a:pPr>
            <a:r>
              <a:rPr lang="en-US" sz="2000" dirty="0" smtClean="0"/>
              <a:t>Provide bonding and grounding for dispensing flammable liquids where static electricity is likely to be present</a:t>
            </a:r>
          </a:p>
          <a:p>
            <a:pPr marL="285750" lvl="0" indent="-285750">
              <a:spcBef>
                <a:spcPts val="0"/>
              </a:spcBef>
              <a:buClr>
                <a:srgbClr val="D7361B"/>
              </a:buClr>
              <a:buSzPct val="100000"/>
              <a:buBlip>
                <a:blip r:embed="rId2"/>
              </a:buBlip>
            </a:pPr>
            <a:endParaRPr lang="en-US" sz="1100" dirty="0" smtClean="0"/>
          </a:p>
          <a:p>
            <a:pPr marL="285750" lvl="0" indent="-285750">
              <a:spcBef>
                <a:spcPts val="0"/>
              </a:spcBef>
              <a:buClr>
                <a:srgbClr val="D7361B"/>
              </a:buClr>
              <a:buSzPct val="100000"/>
              <a:buBlip>
                <a:blip r:embed="rId2"/>
              </a:buBlip>
            </a:pPr>
            <a:r>
              <a:rPr lang="en-US" sz="2000" dirty="0" smtClean="0"/>
              <a:t>Do not use or store flammables in cold rooms/environmental chambers where air is recirculated</a:t>
            </a:r>
          </a:p>
          <a:p>
            <a:pPr marL="285750" lvl="0" indent="-285750">
              <a:spcBef>
                <a:spcPts val="0"/>
              </a:spcBef>
              <a:buClr>
                <a:srgbClr val="D7361B"/>
              </a:buClr>
              <a:buSzPct val="100000"/>
              <a:buBlip>
                <a:blip r:embed="rId2"/>
              </a:buBlip>
            </a:pPr>
            <a:endParaRPr lang="en-US" sz="1100" dirty="0" smtClean="0"/>
          </a:p>
          <a:p>
            <a:pPr marL="285750" lvl="0" indent="-285750">
              <a:spcBef>
                <a:spcPts val="0"/>
              </a:spcBef>
              <a:buClr>
                <a:srgbClr val="D7361B"/>
              </a:buClr>
              <a:buSzPct val="100000"/>
              <a:buBlip>
                <a:blip r:embed="rId2"/>
              </a:buBlip>
            </a:pPr>
            <a:r>
              <a:rPr lang="en-US" sz="2000" dirty="0" smtClean="0"/>
              <a:t>Use only explosion-proof or intrinsically-safe refrigerators and freezers that are UL or FM listed and meet NFPA 45 and NFPA 70 specs for flammable liquids requiring cold storage </a:t>
            </a:r>
            <a:endParaRPr lang="en-US" sz="2000" dirty="0"/>
          </a:p>
        </p:txBody>
      </p:sp>
      <p:pic>
        <p:nvPicPr>
          <p:cNvPr id="4" name="Picture 2" descr="http://www.cshema.org/assets/0/8722/8780/8783/ed732c69-f6f5-44a6-9342-223a7914b34d.jpg"/>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924800" y="6248400"/>
            <a:ext cx="887414" cy="5043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1760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8382000" cy="1143000"/>
          </a:xfrm>
        </p:spPr>
        <p:txBody>
          <a:bodyPr/>
          <a:lstStyle/>
          <a:p>
            <a:r>
              <a:rPr lang="en-US" dirty="0" smtClean="0"/>
              <a:t>Toxins</a:t>
            </a:r>
            <a:endParaRPr lang="en-US" dirty="0"/>
          </a:p>
        </p:txBody>
      </p:sp>
      <p:sp>
        <p:nvSpPr>
          <p:cNvPr id="3" name="Content Placeholder 2"/>
          <p:cNvSpPr>
            <a:spLocks noGrp="1"/>
          </p:cNvSpPr>
          <p:nvPr>
            <p:ph idx="1"/>
          </p:nvPr>
        </p:nvSpPr>
        <p:spPr>
          <a:xfrm>
            <a:off x="533400" y="1447799"/>
            <a:ext cx="8153400" cy="5052773"/>
          </a:xfrm>
        </p:spPr>
        <p:txBody>
          <a:bodyPr>
            <a:normAutofit/>
          </a:bodyPr>
          <a:lstStyle/>
          <a:p>
            <a:pPr marL="285750" lvl="0" indent="-285750">
              <a:spcBef>
                <a:spcPts val="0"/>
              </a:spcBef>
              <a:buClr>
                <a:srgbClr val="D7361B"/>
              </a:buClr>
              <a:buSzPct val="100000"/>
              <a:buBlip>
                <a:blip r:embed="rId2"/>
              </a:buBlip>
            </a:pPr>
            <a:r>
              <a:rPr lang="en-US" sz="2400" dirty="0" smtClean="0"/>
              <a:t>Ensure containers are tightly sealed </a:t>
            </a:r>
          </a:p>
          <a:p>
            <a:pPr marL="285750" lvl="0" indent="-285750">
              <a:spcBef>
                <a:spcPts val="0"/>
              </a:spcBef>
              <a:buClr>
                <a:srgbClr val="D7361B"/>
              </a:buClr>
              <a:buSzPct val="100000"/>
              <a:buBlip>
                <a:blip r:embed="rId2"/>
              </a:buBlip>
            </a:pPr>
            <a:endParaRPr lang="en-US" sz="1100" dirty="0" smtClean="0"/>
          </a:p>
          <a:p>
            <a:pPr marL="285750" lvl="0" indent="-285750">
              <a:spcBef>
                <a:spcPts val="0"/>
              </a:spcBef>
              <a:buClr>
                <a:srgbClr val="D7361B"/>
              </a:buClr>
              <a:buSzPct val="100000"/>
              <a:buBlip>
                <a:blip r:embed="rId2"/>
              </a:buBlip>
            </a:pPr>
            <a:r>
              <a:rPr lang="en-US" sz="2400" dirty="0" smtClean="0"/>
              <a:t>Keep quantities on hand at a minimum </a:t>
            </a:r>
          </a:p>
          <a:p>
            <a:pPr marL="285750" lvl="0" indent="-285750">
              <a:spcBef>
                <a:spcPts val="0"/>
              </a:spcBef>
              <a:buClr>
                <a:srgbClr val="D7361B"/>
              </a:buClr>
              <a:buSzPct val="100000"/>
              <a:buBlip>
                <a:blip r:embed="rId2"/>
              </a:buBlip>
            </a:pPr>
            <a:endParaRPr lang="en-US" sz="1100" dirty="0" smtClean="0"/>
          </a:p>
          <a:p>
            <a:pPr marL="285750" lvl="0" indent="-285750">
              <a:spcBef>
                <a:spcPts val="0"/>
              </a:spcBef>
              <a:buClr>
                <a:srgbClr val="D7361B"/>
              </a:buClr>
              <a:buSzPct val="100000"/>
              <a:buBlip>
                <a:blip r:embed="rId2"/>
              </a:buBlip>
            </a:pPr>
            <a:r>
              <a:rPr lang="en-US" sz="2400" dirty="0" smtClean="0"/>
              <a:t>Separate from other hazard classes and store in a cool, well-ventilated area away from light and heat</a:t>
            </a:r>
          </a:p>
          <a:p>
            <a:pPr marL="285750" lvl="0" indent="-285750">
              <a:spcBef>
                <a:spcPts val="0"/>
              </a:spcBef>
              <a:buClr>
                <a:srgbClr val="D7361B"/>
              </a:buClr>
              <a:buSzPct val="100000"/>
              <a:buBlip>
                <a:blip r:embed="rId2"/>
              </a:buBlip>
            </a:pPr>
            <a:endParaRPr lang="en-US" sz="1100" dirty="0" smtClean="0"/>
          </a:p>
          <a:p>
            <a:pPr marL="285750" lvl="0" indent="-285750">
              <a:spcBef>
                <a:spcPts val="0"/>
              </a:spcBef>
              <a:buClr>
                <a:srgbClr val="D7361B"/>
              </a:buClr>
              <a:buSzPct val="100000"/>
              <a:buBlip>
                <a:blip r:embed="rId2"/>
              </a:buBlip>
            </a:pPr>
            <a:r>
              <a:rPr lang="en-US" sz="2400" dirty="0" smtClean="0"/>
              <a:t>Liquid toxins should be stored below eye level</a:t>
            </a:r>
          </a:p>
          <a:p>
            <a:pPr marL="285750" lvl="0" indent="-285750">
              <a:spcBef>
                <a:spcPts val="0"/>
              </a:spcBef>
              <a:buClr>
                <a:srgbClr val="D7361B"/>
              </a:buClr>
              <a:buSzPct val="100000"/>
              <a:buBlip>
                <a:blip r:embed="rId2"/>
              </a:buBlip>
            </a:pPr>
            <a:endParaRPr lang="en-US" sz="1100" dirty="0" smtClean="0"/>
          </a:p>
          <a:p>
            <a:pPr marL="285750" lvl="0" indent="-285750">
              <a:spcBef>
                <a:spcPts val="0"/>
              </a:spcBef>
              <a:buClr>
                <a:srgbClr val="D7361B"/>
              </a:buClr>
              <a:buSzPct val="100000"/>
              <a:buBlip>
                <a:blip r:embed="rId2"/>
              </a:buBlip>
            </a:pPr>
            <a:r>
              <a:rPr lang="en-US" sz="2400" dirty="0" smtClean="0"/>
              <a:t>Do not store on open shelves</a:t>
            </a:r>
          </a:p>
          <a:p>
            <a:pPr marL="285750" lvl="0" indent="-285750">
              <a:spcBef>
                <a:spcPts val="0"/>
              </a:spcBef>
              <a:buClr>
                <a:srgbClr val="D7361B"/>
              </a:buClr>
              <a:buSzPct val="100000"/>
              <a:buBlip>
                <a:blip r:embed="rId2"/>
              </a:buBlip>
            </a:pPr>
            <a:endParaRPr lang="en-US" sz="1100" dirty="0" smtClean="0"/>
          </a:p>
          <a:p>
            <a:pPr marL="285750" lvl="0" indent="-285750">
              <a:spcBef>
                <a:spcPts val="0"/>
              </a:spcBef>
              <a:buClr>
                <a:srgbClr val="D7361B"/>
              </a:buClr>
              <a:buSzPct val="100000"/>
              <a:buBlip>
                <a:blip r:embed="rId2"/>
              </a:buBlip>
            </a:pPr>
            <a:r>
              <a:rPr lang="en-US" sz="2400" dirty="0" smtClean="0"/>
              <a:t>Volatile toxins may require ventilated storage cabinet for larger quantities</a:t>
            </a:r>
          </a:p>
        </p:txBody>
      </p:sp>
      <p:pic>
        <p:nvPicPr>
          <p:cNvPr id="4" name="Picture 2" descr="http://www.cshema.org/assets/0/8722/8780/8783/ed732c69-f6f5-44a6-9342-223a7914b34d.jpg"/>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924800" y="6248400"/>
            <a:ext cx="887414" cy="5043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2264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458200" cy="1143000"/>
          </a:xfrm>
        </p:spPr>
        <p:txBody>
          <a:bodyPr>
            <a:normAutofit/>
          </a:bodyPr>
          <a:lstStyle/>
          <a:p>
            <a:r>
              <a:rPr lang="en-US" dirty="0" smtClean="0"/>
              <a:t>Toxins, continued</a:t>
            </a:r>
            <a:endParaRPr lang="en-US" dirty="0"/>
          </a:p>
        </p:txBody>
      </p:sp>
      <p:sp>
        <p:nvSpPr>
          <p:cNvPr id="3" name="Content Placeholder 2"/>
          <p:cNvSpPr>
            <a:spLocks noGrp="1"/>
          </p:cNvSpPr>
          <p:nvPr>
            <p:ph idx="1"/>
          </p:nvPr>
        </p:nvSpPr>
        <p:spPr>
          <a:xfrm>
            <a:off x="457200" y="1447799"/>
            <a:ext cx="7772400" cy="5052773"/>
          </a:xfrm>
        </p:spPr>
        <p:txBody>
          <a:bodyPr>
            <a:normAutofit fontScale="92500" lnSpcReduction="10000"/>
          </a:bodyPr>
          <a:lstStyle/>
          <a:p>
            <a:pPr marL="285750" lvl="0" indent="-285750">
              <a:lnSpc>
                <a:spcPct val="110000"/>
              </a:lnSpc>
              <a:spcBef>
                <a:spcPts val="0"/>
              </a:spcBef>
              <a:buClr>
                <a:srgbClr val="D7361B"/>
              </a:buClr>
              <a:buSzPct val="100000"/>
              <a:buBlip>
                <a:blip r:embed="rId2"/>
              </a:buBlip>
            </a:pPr>
            <a:r>
              <a:rPr lang="en-US" dirty="0" smtClean="0"/>
              <a:t>Use highly toxic chemicals only in a designated use area</a:t>
            </a:r>
          </a:p>
          <a:p>
            <a:pPr marL="285750" lvl="0" indent="-285750">
              <a:lnSpc>
                <a:spcPct val="110000"/>
              </a:lnSpc>
              <a:spcBef>
                <a:spcPts val="0"/>
              </a:spcBef>
              <a:buClr>
                <a:srgbClr val="D7361B"/>
              </a:buClr>
              <a:buSzPct val="100000"/>
              <a:buBlip>
                <a:blip r:embed="rId2"/>
              </a:buBlip>
            </a:pPr>
            <a:endParaRPr lang="en-US" sz="1100" dirty="0" smtClean="0"/>
          </a:p>
          <a:p>
            <a:pPr marL="285750" lvl="0" indent="-285750">
              <a:lnSpc>
                <a:spcPct val="110000"/>
              </a:lnSpc>
              <a:spcBef>
                <a:spcPts val="0"/>
              </a:spcBef>
              <a:buClr>
                <a:srgbClr val="D7361B"/>
              </a:buClr>
              <a:buSzPct val="100000"/>
              <a:buBlip>
                <a:blip r:embed="rId2"/>
              </a:buBlip>
            </a:pPr>
            <a:r>
              <a:rPr lang="en-US" dirty="0" smtClean="0"/>
              <a:t>Highly toxic chemicals that produce vapor or dust should always be handled within a chemical hood or ventilated powders weighing hood</a:t>
            </a:r>
          </a:p>
          <a:p>
            <a:pPr marL="285750" lvl="0" indent="-285750">
              <a:lnSpc>
                <a:spcPct val="110000"/>
              </a:lnSpc>
              <a:spcBef>
                <a:spcPts val="0"/>
              </a:spcBef>
              <a:buClr>
                <a:srgbClr val="D7361B"/>
              </a:buClr>
              <a:buSzPct val="100000"/>
              <a:buBlip>
                <a:blip r:embed="rId2"/>
              </a:buBlip>
            </a:pPr>
            <a:endParaRPr lang="en-US" sz="1100" dirty="0" smtClean="0"/>
          </a:p>
          <a:p>
            <a:pPr marL="285750" lvl="0" indent="-285750">
              <a:lnSpc>
                <a:spcPct val="110000"/>
              </a:lnSpc>
              <a:spcBef>
                <a:spcPts val="0"/>
              </a:spcBef>
              <a:buClr>
                <a:srgbClr val="D7361B"/>
              </a:buClr>
              <a:buSzPct val="100000"/>
              <a:buBlip>
                <a:blip r:embed="rId2"/>
              </a:buBlip>
            </a:pPr>
            <a:r>
              <a:rPr lang="en-US" dirty="0" smtClean="0"/>
              <a:t>Toxic gases may require ventilated gas cabinets, depending on LC</a:t>
            </a:r>
            <a:r>
              <a:rPr lang="en-US" baseline="-25000" dirty="0" smtClean="0"/>
              <a:t>50</a:t>
            </a:r>
          </a:p>
          <a:p>
            <a:pPr marL="285750" lvl="0" indent="-285750">
              <a:lnSpc>
                <a:spcPct val="110000"/>
              </a:lnSpc>
              <a:spcBef>
                <a:spcPts val="0"/>
              </a:spcBef>
              <a:buClr>
                <a:srgbClr val="D7361B"/>
              </a:buClr>
              <a:buSzPct val="100000"/>
              <a:buBlip>
                <a:blip r:embed="rId2"/>
              </a:buBlip>
            </a:pPr>
            <a:endParaRPr lang="en-US" sz="1100" baseline="-25000" dirty="0" smtClean="0"/>
          </a:p>
          <a:p>
            <a:pPr marL="285750" lvl="0" indent="-285750">
              <a:lnSpc>
                <a:spcPct val="110000"/>
              </a:lnSpc>
              <a:spcBef>
                <a:spcPts val="0"/>
              </a:spcBef>
              <a:buClr>
                <a:srgbClr val="D7361B"/>
              </a:buClr>
              <a:buSzPct val="100000"/>
              <a:buBlip>
                <a:blip r:embed="rId2"/>
              </a:buBlip>
            </a:pPr>
            <a:r>
              <a:rPr lang="en-US" dirty="0" smtClean="0"/>
              <a:t>Cyanides should be stored away from acids and oxidizers in a secure cabinet that can only be accessed by authorized personnel</a:t>
            </a:r>
          </a:p>
          <a:p>
            <a:pPr marL="285750" lvl="0" indent="-285750">
              <a:lnSpc>
                <a:spcPct val="110000"/>
              </a:lnSpc>
              <a:spcBef>
                <a:spcPts val="0"/>
              </a:spcBef>
              <a:buClr>
                <a:srgbClr val="D7361B"/>
              </a:buClr>
              <a:buSzPct val="100000"/>
              <a:buBlip>
                <a:blip r:embed="rId2"/>
              </a:buBlip>
            </a:pPr>
            <a:endParaRPr lang="en-US" sz="1100" dirty="0" smtClean="0"/>
          </a:p>
          <a:p>
            <a:pPr marL="285750" lvl="0" indent="-285750">
              <a:lnSpc>
                <a:spcPct val="110000"/>
              </a:lnSpc>
              <a:spcBef>
                <a:spcPts val="0"/>
              </a:spcBef>
              <a:buClr>
                <a:srgbClr val="D7361B"/>
              </a:buClr>
              <a:buSzPct val="100000"/>
              <a:buBlip>
                <a:blip r:embed="rId2"/>
              </a:buBlip>
            </a:pPr>
            <a:r>
              <a:rPr lang="en-US" dirty="0" smtClean="0"/>
              <a:t>Use level of security required by your institution for toxics and highly toxics in inventory</a:t>
            </a:r>
            <a:endParaRPr lang="en-US" dirty="0"/>
          </a:p>
        </p:txBody>
      </p:sp>
      <p:pic>
        <p:nvPicPr>
          <p:cNvPr id="4" name="Picture 2" descr="http://www.cshema.org/assets/0/8722/8780/8783/ed732c69-f6f5-44a6-9342-223a7914b34d.jpg"/>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924800" y="6248400"/>
            <a:ext cx="887414" cy="5043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3873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8382000" cy="1143000"/>
          </a:xfrm>
        </p:spPr>
        <p:txBody>
          <a:bodyPr>
            <a:normAutofit/>
          </a:bodyPr>
          <a:lstStyle/>
          <a:p>
            <a:r>
              <a:rPr lang="en-US" dirty="0" smtClean="0"/>
              <a:t>Importance of Safe Chemical Storage </a:t>
            </a:r>
            <a:endParaRPr lang="en-US" dirty="0"/>
          </a:p>
        </p:txBody>
      </p:sp>
      <p:pic>
        <p:nvPicPr>
          <p:cNvPr id="2050" name="Picture 2"/>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609600" y="1905000"/>
            <a:ext cx="3749675" cy="3527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Content Placeholder 11"/>
          <p:cNvSpPr>
            <a:spLocks noGrp="1"/>
          </p:cNvSpPr>
          <p:nvPr>
            <p:ph sz="quarter" idx="2"/>
          </p:nvPr>
        </p:nvSpPr>
        <p:spPr>
          <a:xfrm>
            <a:off x="4724400" y="1752600"/>
            <a:ext cx="3958590" cy="4267200"/>
          </a:xfrm>
        </p:spPr>
        <p:txBody>
          <a:bodyPr/>
          <a:lstStyle/>
          <a:p>
            <a:pPr marL="0" indent="0">
              <a:buNone/>
            </a:pPr>
            <a:r>
              <a:rPr lang="en-US" sz="3200" dirty="0" smtClean="0"/>
              <a:t>Reduces </a:t>
            </a:r>
            <a:r>
              <a:rPr lang="en-US" sz="3200" dirty="0"/>
              <a:t>the Risk </a:t>
            </a:r>
            <a:r>
              <a:rPr lang="en-US" sz="3200" dirty="0" smtClean="0"/>
              <a:t>of </a:t>
            </a:r>
          </a:p>
          <a:p>
            <a:pPr marL="0" indent="0">
              <a:buNone/>
            </a:pPr>
            <a:endParaRPr lang="en-US" sz="2400" dirty="0"/>
          </a:p>
          <a:p>
            <a:pPr marL="560070" lvl="1" indent="-285750">
              <a:spcBef>
                <a:spcPts val="0"/>
              </a:spcBef>
              <a:buClr>
                <a:srgbClr val="D7361B"/>
              </a:buClr>
              <a:buSzPct val="100000"/>
              <a:buBlip>
                <a:blip r:embed="rId3"/>
              </a:buBlip>
            </a:pPr>
            <a:r>
              <a:rPr lang="en-US" dirty="0" smtClean="0"/>
              <a:t>Accident</a:t>
            </a:r>
          </a:p>
          <a:p>
            <a:pPr marL="560070" lvl="1" indent="-285750">
              <a:spcBef>
                <a:spcPts val="0"/>
              </a:spcBef>
              <a:buClr>
                <a:srgbClr val="D7361B"/>
              </a:buClr>
              <a:buSzPct val="100000"/>
              <a:buBlip>
                <a:blip r:embed="rId3"/>
              </a:buBlip>
            </a:pPr>
            <a:endParaRPr lang="en-US" dirty="0"/>
          </a:p>
          <a:p>
            <a:pPr marL="560070" lvl="1" indent="-285750">
              <a:spcBef>
                <a:spcPts val="0"/>
              </a:spcBef>
              <a:buClr>
                <a:srgbClr val="D7361B"/>
              </a:buClr>
              <a:buSzPct val="100000"/>
              <a:buBlip>
                <a:blip r:embed="rId3"/>
              </a:buBlip>
            </a:pPr>
            <a:r>
              <a:rPr lang="en-US" dirty="0" smtClean="0"/>
              <a:t>Spill</a:t>
            </a:r>
          </a:p>
          <a:p>
            <a:pPr marL="560070" lvl="1" indent="-285750">
              <a:spcBef>
                <a:spcPts val="0"/>
              </a:spcBef>
              <a:buClr>
                <a:srgbClr val="D7361B"/>
              </a:buClr>
              <a:buSzPct val="100000"/>
              <a:buBlip>
                <a:blip r:embed="rId3"/>
              </a:buBlip>
            </a:pPr>
            <a:endParaRPr lang="en-US" dirty="0"/>
          </a:p>
          <a:p>
            <a:pPr marL="560070" lvl="1" indent="-285750">
              <a:spcBef>
                <a:spcPts val="0"/>
              </a:spcBef>
              <a:buClr>
                <a:srgbClr val="D7361B"/>
              </a:buClr>
              <a:buSzPct val="100000"/>
              <a:buBlip>
                <a:blip r:embed="rId3"/>
              </a:buBlip>
            </a:pPr>
            <a:r>
              <a:rPr lang="en-US" dirty="0" smtClean="0"/>
              <a:t>Fire</a:t>
            </a:r>
          </a:p>
          <a:p>
            <a:pPr marL="560070" lvl="1" indent="-285750">
              <a:spcBef>
                <a:spcPts val="0"/>
              </a:spcBef>
              <a:buClr>
                <a:srgbClr val="D7361B"/>
              </a:buClr>
              <a:buSzPct val="100000"/>
              <a:buBlip>
                <a:blip r:embed="rId3"/>
              </a:buBlip>
            </a:pPr>
            <a:endParaRPr lang="en-US" dirty="0" smtClean="0"/>
          </a:p>
          <a:p>
            <a:pPr marL="560070" lvl="1" indent="-285750">
              <a:spcBef>
                <a:spcPts val="0"/>
              </a:spcBef>
              <a:buClr>
                <a:srgbClr val="D7361B"/>
              </a:buClr>
              <a:buSzPct val="100000"/>
              <a:buBlip>
                <a:blip r:embed="rId3"/>
              </a:buBlip>
            </a:pPr>
            <a:r>
              <a:rPr lang="en-US" dirty="0" smtClean="0"/>
              <a:t>Explosion</a:t>
            </a:r>
            <a:endParaRPr lang="en-US" dirty="0"/>
          </a:p>
          <a:p>
            <a:pPr marL="0" indent="0">
              <a:buNone/>
            </a:pPr>
            <a:endParaRPr lang="en-US" dirty="0"/>
          </a:p>
        </p:txBody>
      </p:sp>
      <p:pic>
        <p:nvPicPr>
          <p:cNvPr id="4" name="Picture 2" descr="http://www.cshema.org/assets/0/8722/8780/8783/ed732c69-f6f5-44a6-9342-223a7914b34d.jpg"/>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924800" y="6248400"/>
            <a:ext cx="887414" cy="5043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157091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74638"/>
            <a:ext cx="8305800" cy="944562"/>
          </a:xfrm>
        </p:spPr>
        <p:txBody>
          <a:bodyPr/>
          <a:lstStyle/>
          <a:p>
            <a:r>
              <a:rPr lang="en-US" dirty="0" smtClean="0"/>
              <a:t>Oxidizers</a:t>
            </a:r>
            <a:endParaRPr lang="en-US" dirty="0"/>
          </a:p>
        </p:txBody>
      </p:sp>
      <p:sp>
        <p:nvSpPr>
          <p:cNvPr id="3" name="Content Placeholder 2"/>
          <p:cNvSpPr>
            <a:spLocks noGrp="1"/>
          </p:cNvSpPr>
          <p:nvPr>
            <p:ph idx="1"/>
          </p:nvPr>
        </p:nvSpPr>
        <p:spPr>
          <a:xfrm>
            <a:off x="533400" y="1295400"/>
            <a:ext cx="8153400" cy="5334000"/>
          </a:xfrm>
        </p:spPr>
        <p:txBody>
          <a:bodyPr>
            <a:normAutofit fontScale="85000" lnSpcReduction="20000"/>
          </a:bodyPr>
          <a:lstStyle/>
          <a:p>
            <a:pPr marL="285750" lvl="0" indent="-285750">
              <a:lnSpc>
                <a:spcPct val="120000"/>
              </a:lnSpc>
              <a:spcBef>
                <a:spcPts val="0"/>
              </a:spcBef>
              <a:buClr>
                <a:srgbClr val="D7361B"/>
              </a:buClr>
              <a:buSzPct val="100000"/>
              <a:buBlip>
                <a:blip r:embed="rId2"/>
              </a:buBlip>
            </a:pPr>
            <a:r>
              <a:rPr lang="en-US" dirty="0" smtClean="0"/>
              <a:t>Keep separate from flammables, combustibles, and reducing agents such as zinc, alkaline metals and formic acid</a:t>
            </a:r>
          </a:p>
          <a:p>
            <a:pPr marL="285750" lvl="0" indent="-285750">
              <a:lnSpc>
                <a:spcPct val="120000"/>
              </a:lnSpc>
              <a:spcBef>
                <a:spcPts val="0"/>
              </a:spcBef>
              <a:buClr>
                <a:srgbClr val="D7361B"/>
              </a:buClr>
              <a:buSzPct val="100000"/>
              <a:buBlip>
                <a:blip r:embed="rId2"/>
              </a:buBlip>
            </a:pPr>
            <a:endParaRPr lang="en-US" dirty="0" smtClean="0"/>
          </a:p>
          <a:p>
            <a:pPr marL="285750" lvl="0" indent="-285750">
              <a:lnSpc>
                <a:spcPct val="120000"/>
              </a:lnSpc>
              <a:spcBef>
                <a:spcPts val="0"/>
              </a:spcBef>
              <a:buClr>
                <a:srgbClr val="D7361B"/>
              </a:buClr>
              <a:buSzPct val="100000"/>
              <a:buBlip>
                <a:blip r:embed="rId2"/>
              </a:buBlip>
            </a:pPr>
            <a:r>
              <a:rPr lang="en-US" dirty="0" smtClean="0"/>
              <a:t>Segregate inorganic oxidizers from organic peroxides</a:t>
            </a:r>
          </a:p>
          <a:p>
            <a:pPr marL="285750" lvl="0" indent="-285750">
              <a:lnSpc>
                <a:spcPct val="120000"/>
              </a:lnSpc>
              <a:spcBef>
                <a:spcPts val="0"/>
              </a:spcBef>
              <a:buClr>
                <a:srgbClr val="D7361B"/>
              </a:buClr>
              <a:buSzPct val="100000"/>
              <a:buBlip>
                <a:blip r:embed="rId2"/>
              </a:buBlip>
            </a:pPr>
            <a:endParaRPr lang="en-US" dirty="0" smtClean="0"/>
          </a:p>
          <a:p>
            <a:pPr marL="285750" lvl="0" indent="-285750">
              <a:lnSpc>
                <a:spcPct val="120000"/>
              </a:lnSpc>
              <a:spcBef>
                <a:spcPts val="0"/>
              </a:spcBef>
              <a:buClr>
                <a:srgbClr val="D7361B"/>
              </a:buClr>
              <a:buSzPct val="100000"/>
              <a:buBlip>
                <a:blip r:embed="rId2"/>
              </a:buBlip>
            </a:pPr>
            <a:r>
              <a:rPr lang="en-US" dirty="0" smtClean="0"/>
              <a:t>Store oxidizers in a cool dry area in cabinets made of noncombustible material</a:t>
            </a:r>
          </a:p>
          <a:p>
            <a:pPr marL="617220" lvl="1" indent="-342900">
              <a:lnSpc>
                <a:spcPct val="120000"/>
              </a:lnSpc>
              <a:spcBef>
                <a:spcPts val="0"/>
              </a:spcBef>
              <a:buClr>
                <a:schemeClr val="accent2">
                  <a:lumMod val="60000"/>
                  <a:lumOff val="40000"/>
                </a:schemeClr>
              </a:buClr>
              <a:buSzPct val="100000"/>
              <a:buFont typeface="Calibri" panose="020F0502020204030204" pitchFamily="34" charset="0"/>
              <a:buChar char="–"/>
            </a:pPr>
            <a:r>
              <a:rPr lang="en-US" dirty="0" smtClean="0"/>
              <a:t>NOTE: Storage of liquid oxidizers on unpainted wooden surfaces is prohibited</a:t>
            </a:r>
          </a:p>
          <a:p>
            <a:pPr marL="285750" lvl="0" indent="-285750">
              <a:lnSpc>
                <a:spcPct val="120000"/>
              </a:lnSpc>
              <a:spcBef>
                <a:spcPts val="0"/>
              </a:spcBef>
              <a:buClr>
                <a:srgbClr val="D7361B"/>
              </a:buClr>
              <a:buSzPct val="100000"/>
              <a:buBlip>
                <a:blip r:embed="rId2"/>
              </a:buBlip>
            </a:pPr>
            <a:endParaRPr lang="en-US" dirty="0" smtClean="0"/>
          </a:p>
          <a:p>
            <a:pPr marL="285750" lvl="0" indent="-285750">
              <a:lnSpc>
                <a:spcPct val="120000"/>
              </a:lnSpc>
              <a:spcBef>
                <a:spcPts val="0"/>
              </a:spcBef>
              <a:buClr>
                <a:srgbClr val="D7361B"/>
              </a:buClr>
              <a:buSzPct val="100000"/>
              <a:buBlip>
                <a:blip r:embed="rId2"/>
              </a:buBlip>
            </a:pPr>
            <a:r>
              <a:rPr lang="en-US" dirty="0" smtClean="0"/>
              <a:t>Store organic peroxides in an areas, such as a refrigerator, where the temperature will remain below the self accelerating decomposition temperature</a:t>
            </a:r>
          </a:p>
          <a:p>
            <a:pPr marL="285750" lvl="0" indent="-285750">
              <a:lnSpc>
                <a:spcPct val="120000"/>
              </a:lnSpc>
              <a:spcBef>
                <a:spcPts val="0"/>
              </a:spcBef>
              <a:buClr>
                <a:srgbClr val="D7361B"/>
              </a:buClr>
              <a:buSzPct val="100000"/>
              <a:buBlip>
                <a:blip r:embed="rId2"/>
              </a:buBlip>
            </a:pPr>
            <a:endParaRPr lang="en-US" dirty="0" smtClean="0"/>
          </a:p>
        </p:txBody>
      </p:sp>
      <p:pic>
        <p:nvPicPr>
          <p:cNvPr id="4" name="Picture 2" descr="http://www.cshema.org/assets/0/8722/8780/8783/ed732c69-f6f5-44a6-9342-223a7914b34d.jpg"/>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924800" y="6248400"/>
            <a:ext cx="887414" cy="5043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305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8305800" cy="944562"/>
          </a:xfrm>
        </p:spPr>
        <p:txBody>
          <a:bodyPr>
            <a:normAutofit fontScale="90000"/>
          </a:bodyPr>
          <a:lstStyle/>
          <a:p>
            <a:r>
              <a:rPr lang="en-US" dirty="0" smtClean="0"/>
              <a:t>Highly Reactive Chemicals:</a:t>
            </a:r>
            <a:br>
              <a:rPr lang="en-US" dirty="0" smtClean="0"/>
            </a:br>
            <a:r>
              <a:rPr lang="en-US" sz="3100" dirty="0" smtClean="0"/>
              <a:t>Pyrophoric Substances and Water Reactive Chemicals</a:t>
            </a:r>
            <a:endParaRPr lang="en-US" sz="3100" dirty="0"/>
          </a:p>
        </p:txBody>
      </p:sp>
      <p:sp>
        <p:nvSpPr>
          <p:cNvPr id="3" name="Content Placeholder 2"/>
          <p:cNvSpPr>
            <a:spLocks noGrp="1"/>
          </p:cNvSpPr>
          <p:nvPr>
            <p:ph idx="1"/>
          </p:nvPr>
        </p:nvSpPr>
        <p:spPr>
          <a:xfrm>
            <a:off x="914400" y="1447799"/>
            <a:ext cx="7772400" cy="5052773"/>
          </a:xfrm>
        </p:spPr>
        <p:txBody>
          <a:bodyPr>
            <a:normAutofit fontScale="70000" lnSpcReduction="20000"/>
          </a:bodyPr>
          <a:lstStyle/>
          <a:p>
            <a:pPr marL="285750" lvl="0" indent="-285750">
              <a:lnSpc>
                <a:spcPct val="120000"/>
              </a:lnSpc>
              <a:spcBef>
                <a:spcPts val="0"/>
              </a:spcBef>
              <a:buClr>
                <a:srgbClr val="D7361B"/>
              </a:buClr>
              <a:buSzPct val="100000"/>
              <a:buBlip>
                <a:blip r:embed="rId2"/>
              </a:buBlip>
            </a:pPr>
            <a:r>
              <a:rPr lang="en-US" sz="3400" dirty="0" smtClean="0"/>
              <a:t>Pyrophoric  Substances</a:t>
            </a:r>
          </a:p>
          <a:p>
            <a:pPr lvl="1">
              <a:lnSpc>
                <a:spcPct val="120000"/>
              </a:lnSpc>
              <a:spcBef>
                <a:spcPts val="0"/>
              </a:spcBef>
              <a:buSzPct val="100000"/>
              <a:buFont typeface="Calibri" panose="020F0502020204030204" pitchFamily="34" charset="0"/>
              <a:buChar char="–"/>
            </a:pPr>
            <a:r>
              <a:rPr lang="en-US" dirty="0" smtClean="0"/>
              <a:t>Store in a dark, cool, dry place away from other flammables</a:t>
            </a:r>
          </a:p>
          <a:p>
            <a:pPr lvl="1">
              <a:lnSpc>
                <a:spcPct val="120000"/>
              </a:lnSpc>
              <a:spcBef>
                <a:spcPts val="0"/>
              </a:spcBef>
              <a:buSzPct val="100000"/>
              <a:buFont typeface="Calibri" panose="020F0502020204030204" pitchFamily="34" charset="0"/>
              <a:buChar char="–"/>
            </a:pPr>
            <a:r>
              <a:rPr lang="en-US" dirty="0" smtClean="0"/>
              <a:t>Prevent contact with air.  Ensure provisions are in place for maintaining an air tight seal on containers </a:t>
            </a:r>
          </a:p>
          <a:p>
            <a:pPr lvl="1">
              <a:lnSpc>
                <a:spcPct val="120000"/>
              </a:lnSpc>
              <a:spcBef>
                <a:spcPts val="0"/>
              </a:spcBef>
              <a:buSzPct val="100000"/>
              <a:buFont typeface="Calibri" panose="020F0502020204030204" pitchFamily="34" charset="0"/>
              <a:buChar char="–"/>
            </a:pPr>
            <a:r>
              <a:rPr lang="en-US" dirty="0" smtClean="0"/>
              <a:t>Take precautions to prevent containers from leaking or breaking.  Use corrosion and shatter resistant secondary containers for transportation and storage</a:t>
            </a:r>
          </a:p>
          <a:p>
            <a:pPr lvl="1">
              <a:lnSpc>
                <a:spcPct val="120000"/>
              </a:lnSpc>
              <a:spcBef>
                <a:spcPts val="0"/>
              </a:spcBef>
              <a:buSzPct val="100000"/>
              <a:buFont typeface="Calibri" panose="020F0502020204030204" pitchFamily="34" charset="0"/>
              <a:buChar char="–"/>
            </a:pPr>
            <a:r>
              <a:rPr lang="en-US" dirty="0" smtClean="0"/>
              <a:t>Keep in mind that many pyrophoric chemicals are also water reactives</a:t>
            </a:r>
          </a:p>
          <a:p>
            <a:pPr lvl="1">
              <a:lnSpc>
                <a:spcPct val="120000"/>
              </a:lnSpc>
              <a:spcBef>
                <a:spcPts val="0"/>
              </a:spcBef>
              <a:buSzPct val="100000"/>
              <a:buFont typeface="Calibri" panose="020F0502020204030204" pitchFamily="34" charset="0"/>
              <a:buChar char="–"/>
            </a:pPr>
            <a:endParaRPr lang="en-US" dirty="0" smtClean="0"/>
          </a:p>
          <a:p>
            <a:pPr marL="285750" lvl="0" indent="-285750">
              <a:lnSpc>
                <a:spcPct val="120000"/>
              </a:lnSpc>
              <a:spcBef>
                <a:spcPts val="0"/>
              </a:spcBef>
              <a:buClr>
                <a:srgbClr val="D7361B"/>
              </a:buClr>
              <a:buSzPct val="100000"/>
              <a:buBlip>
                <a:blip r:embed="rId2"/>
              </a:buBlip>
            </a:pPr>
            <a:r>
              <a:rPr lang="en-US" sz="3400" dirty="0" smtClean="0"/>
              <a:t>Water Reactive Chemicals</a:t>
            </a:r>
          </a:p>
          <a:p>
            <a:pPr lvl="1">
              <a:lnSpc>
                <a:spcPct val="120000"/>
              </a:lnSpc>
              <a:spcBef>
                <a:spcPts val="0"/>
              </a:spcBef>
              <a:buSzPct val="100000"/>
              <a:buFont typeface="Calibri" panose="020F0502020204030204" pitchFamily="34" charset="0"/>
              <a:buChar char="–"/>
            </a:pPr>
            <a:r>
              <a:rPr lang="en-US" dirty="0" smtClean="0"/>
              <a:t>Store in a cabinet in a cool, dry place away from other flammables</a:t>
            </a:r>
          </a:p>
          <a:p>
            <a:pPr lvl="1">
              <a:lnSpc>
                <a:spcPct val="120000"/>
              </a:lnSpc>
              <a:spcBef>
                <a:spcPts val="0"/>
              </a:spcBef>
              <a:buSzPct val="100000"/>
              <a:buFont typeface="Calibri" panose="020F0502020204030204" pitchFamily="34" charset="0"/>
              <a:buChar char="–"/>
            </a:pPr>
            <a:r>
              <a:rPr lang="en-US" dirty="0" smtClean="0"/>
              <a:t>Keep away from water.  Do not store under sinks, near water bathes or under sprinkler heads</a:t>
            </a:r>
          </a:p>
          <a:p>
            <a:pPr lvl="1">
              <a:lnSpc>
                <a:spcPct val="120000"/>
              </a:lnSpc>
              <a:spcBef>
                <a:spcPts val="0"/>
              </a:spcBef>
              <a:buSzPct val="100000"/>
              <a:buFont typeface="Calibri" panose="020F0502020204030204" pitchFamily="34" charset="0"/>
              <a:buChar char="–"/>
            </a:pPr>
            <a:r>
              <a:rPr lang="en-US" dirty="0" smtClean="0"/>
              <a:t>Store in a desiccator or desiccator cabinet as necessary to maintain low humidity atmosphere</a:t>
            </a:r>
          </a:p>
          <a:p>
            <a:pPr lvl="1">
              <a:lnSpc>
                <a:spcPct val="120000"/>
              </a:lnSpc>
              <a:spcBef>
                <a:spcPts val="0"/>
              </a:spcBef>
              <a:buSzPct val="100000"/>
              <a:buFont typeface="Calibri" panose="020F0502020204030204" pitchFamily="34" charset="0"/>
              <a:buChar char="–"/>
            </a:pPr>
            <a:endParaRPr lang="en-US" dirty="0" smtClean="0"/>
          </a:p>
          <a:p>
            <a:pPr marL="0" indent="0">
              <a:lnSpc>
                <a:spcPct val="120000"/>
              </a:lnSpc>
              <a:spcBef>
                <a:spcPts val="0"/>
              </a:spcBef>
              <a:buClr>
                <a:srgbClr val="D7361B"/>
              </a:buClr>
              <a:buSzPct val="125000"/>
              <a:buNone/>
            </a:pPr>
            <a:r>
              <a:rPr lang="en-US" b="1" dirty="0" smtClean="0"/>
              <a:t>Ensure a class D fire extinguisher is available in work area where water reactives are used or stored</a:t>
            </a:r>
          </a:p>
          <a:p>
            <a:endParaRPr lang="en-US" dirty="0"/>
          </a:p>
        </p:txBody>
      </p:sp>
      <p:pic>
        <p:nvPicPr>
          <p:cNvPr id="4" name="Picture 2" descr="http://www.cshema.org/assets/0/8722/8780/8783/ed732c69-f6f5-44a6-9342-223a7914b34d.jpg"/>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924800" y="6248400"/>
            <a:ext cx="887414" cy="5043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4890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74638"/>
            <a:ext cx="8305800" cy="792162"/>
          </a:xfrm>
        </p:spPr>
        <p:txBody>
          <a:bodyPr>
            <a:normAutofit/>
          </a:bodyPr>
          <a:lstStyle/>
          <a:p>
            <a:r>
              <a:rPr lang="en-US" sz="3600" dirty="0" smtClean="0"/>
              <a:t>Highly Reactive Chemicals: Explosives</a:t>
            </a:r>
            <a:endParaRPr lang="en-US" sz="3600" dirty="0"/>
          </a:p>
        </p:txBody>
      </p:sp>
      <p:sp>
        <p:nvSpPr>
          <p:cNvPr id="3" name="Content Placeholder 2"/>
          <p:cNvSpPr>
            <a:spLocks noGrp="1"/>
          </p:cNvSpPr>
          <p:nvPr>
            <p:ph idx="1"/>
          </p:nvPr>
        </p:nvSpPr>
        <p:spPr>
          <a:xfrm>
            <a:off x="533400" y="1219200"/>
            <a:ext cx="8153400" cy="4800600"/>
          </a:xfrm>
        </p:spPr>
        <p:txBody>
          <a:bodyPr>
            <a:normAutofit fontScale="70000" lnSpcReduction="20000"/>
          </a:bodyPr>
          <a:lstStyle/>
          <a:p>
            <a:pPr marL="285750" lvl="0" indent="-285750">
              <a:lnSpc>
                <a:spcPct val="110000"/>
              </a:lnSpc>
              <a:spcBef>
                <a:spcPts val="0"/>
              </a:spcBef>
              <a:buClr>
                <a:srgbClr val="D7361B"/>
              </a:buClr>
              <a:buSzPct val="125000"/>
              <a:buBlip>
                <a:blip r:embed="rId2"/>
              </a:buBlip>
            </a:pPr>
            <a:endParaRPr lang="en-US" dirty="0" smtClean="0"/>
          </a:p>
          <a:p>
            <a:pPr marL="285750" lvl="0" indent="-285750">
              <a:lnSpc>
                <a:spcPct val="120000"/>
              </a:lnSpc>
              <a:spcBef>
                <a:spcPts val="0"/>
              </a:spcBef>
              <a:buClr>
                <a:srgbClr val="D7361B"/>
              </a:buClr>
              <a:buSzPct val="103000"/>
              <a:buBlip>
                <a:blip r:embed="rId2"/>
              </a:buBlip>
            </a:pPr>
            <a:r>
              <a:rPr lang="en-US" sz="2900" dirty="0" smtClean="0"/>
              <a:t>Explosives--includes chemicals that may become explosive through contamination (e.g., perchloric acid contaminated with organic compounds or metals) and chemicals that may degrade over time and become explosive (ex. dry picric acid or certain peroxide forming  alcohols and ethers)</a:t>
            </a:r>
          </a:p>
          <a:p>
            <a:pPr lvl="1">
              <a:lnSpc>
                <a:spcPct val="120000"/>
              </a:lnSpc>
              <a:spcBef>
                <a:spcPts val="0"/>
              </a:spcBef>
              <a:buSzPct val="100000"/>
              <a:buFont typeface="Calibri" panose="020F0502020204030204" pitchFamily="34" charset="0"/>
              <a:buChar char="–"/>
            </a:pPr>
            <a:r>
              <a:rPr lang="en-US" sz="2900" dirty="0" smtClean="0"/>
              <a:t>Identify all explosive and potentially explosive chemicals in inventory.  For chemicals that may degrade and become potentially explosive, record opening and discard dates on the container</a:t>
            </a:r>
          </a:p>
          <a:p>
            <a:pPr lvl="1">
              <a:lnSpc>
                <a:spcPct val="120000"/>
              </a:lnSpc>
              <a:spcBef>
                <a:spcPts val="0"/>
              </a:spcBef>
              <a:buSzPct val="100000"/>
              <a:buFont typeface="Calibri" panose="020F0502020204030204" pitchFamily="34" charset="0"/>
              <a:buChar char="–"/>
            </a:pPr>
            <a:r>
              <a:rPr lang="en-US" sz="2900" dirty="0" smtClean="0"/>
              <a:t>Keep explosive chemicals separately and away from all ignition sources:  open flames, hot surfaces, direct sunlight, sparks</a:t>
            </a:r>
          </a:p>
          <a:p>
            <a:pPr lvl="1">
              <a:lnSpc>
                <a:spcPct val="120000"/>
              </a:lnSpc>
              <a:spcBef>
                <a:spcPts val="0"/>
              </a:spcBef>
              <a:buSzPct val="100000"/>
              <a:buFont typeface="Calibri" panose="020F0502020204030204" pitchFamily="34" charset="0"/>
              <a:buChar char="–"/>
            </a:pPr>
            <a:r>
              <a:rPr lang="en-US" sz="2900" dirty="0" smtClean="0"/>
              <a:t>Consider designating a special area to store and use explosive chemicals</a:t>
            </a:r>
          </a:p>
          <a:p>
            <a:pPr lvl="1">
              <a:lnSpc>
                <a:spcPct val="120000"/>
              </a:lnSpc>
              <a:spcBef>
                <a:spcPts val="0"/>
              </a:spcBef>
              <a:buSzPct val="100000"/>
              <a:buFont typeface="Calibri" panose="020F0502020204030204" pitchFamily="34" charset="0"/>
              <a:buChar char="–"/>
            </a:pPr>
            <a:r>
              <a:rPr lang="en-US" sz="2900" dirty="0" smtClean="0"/>
              <a:t>Ensure everyone who uses explosive or potentially explosive chemicals is thoroughly trained in safe storage methods, conditions to avoid and the hazards of the material and disposal procedures</a:t>
            </a:r>
          </a:p>
          <a:p>
            <a:pPr lvl="1">
              <a:lnSpc>
                <a:spcPct val="120000"/>
              </a:lnSpc>
              <a:spcBef>
                <a:spcPts val="0"/>
              </a:spcBef>
              <a:buSzPct val="100000"/>
              <a:buFont typeface="Calibri" panose="020F0502020204030204" pitchFamily="34" charset="0"/>
              <a:buChar char="–"/>
            </a:pPr>
            <a:r>
              <a:rPr lang="en-US" sz="2900" dirty="0" smtClean="0"/>
              <a:t>Some explosives may require storage in and explosive magazine accessible to authorized personnel only</a:t>
            </a:r>
          </a:p>
          <a:p>
            <a:pPr lvl="1"/>
            <a:endParaRPr lang="en-US" dirty="0" smtClean="0"/>
          </a:p>
          <a:p>
            <a:endParaRPr lang="en-US" dirty="0"/>
          </a:p>
        </p:txBody>
      </p:sp>
      <p:pic>
        <p:nvPicPr>
          <p:cNvPr id="4" name="Picture 2" descr="http://www.cshema.org/assets/0/8722/8780/8783/ed732c69-f6f5-44a6-9342-223a7914b34d.jpg"/>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924800" y="6248400"/>
            <a:ext cx="887414" cy="5043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40582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274638"/>
            <a:ext cx="8915400" cy="944562"/>
          </a:xfrm>
        </p:spPr>
        <p:txBody>
          <a:bodyPr>
            <a:normAutofit fontScale="90000"/>
          </a:bodyPr>
          <a:lstStyle/>
          <a:p>
            <a:r>
              <a:rPr lang="en-US" dirty="0" smtClean="0"/>
              <a:t>Highly Reactive Chemicals: Peroxide Formers</a:t>
            </a:r>
            <a:endParaRPr lang="en-US" dirty="0"/>
          </a:p>
        </p:txBody>
      </p:sp>
      <p:sp>
        <p:nvSpPr>
          <p:cNvPr id="3" name="Content Placeholder 2"/>
          <p:cNvSpPr>
            <a:spLocks noGrp="1"/>
          </p:cNvSpPr>
          <p:nvPr>
            <p:ph idx="1"/>
          </p:nvPr>
        </p:nvSpPr>
        <p:spPr>
          <a:xfrm>
            <a:off x="457200" y="1295400"/>
            <a:ext cx="8229600" cy="4724400"/>
          </a:xfrm>
        </p:spPr>
        <p:txBody>
          <a:bodyPr>
            <a:normAutofit fontScale="70000" lnSpcReduction="20000"/>
          </a:bodyPr>
          <a:lstStyle/>
          <a:p>
            <a:pPr marL="285750" lvl="0" indent="-285750">
              <a:lnSpc>
                <a:spcPct val="110000"/>
              </a:lnSpc>
              <a:spcBef>
                <a:spcPts val="0"/>
              </a:spcBef>
              <a:buClr>
                <a:srgbClr val="D7361B"/>
              </a:buClr>
              <a:buSzPct val="125000"/>
              <a:buBlip>
                <a:blip r:embed="rId2"/>
              </a:buBlip>
            </a:pPr>
            <a:endParaRPr lang="en-US" dirty="0" smtClean="0"/>
          </a:p>
          <a:p>
            <a:pPr marL="285750" lvl="0" indent="-285750">
              <a:lnSpc>
                <a:spcPct val="120000"/>
              </a:lnSpc>
              <a:spcBef>
                <a:spcPts val="0"/>
              </a:spcBef>
              <a:buClr>
                <a:srgbClr val="D7361B"/>
              </a:buClr>
              <a:buSzPct val="100000"/>
              <a:buBlip>
                <a:blip r:embed="rId2"/>
              </a:buBlip>
            </a:pPr>
            <a:r>
              <a:rPr lang="en-US" sz="2900" dirty="0"/>
              <a:t>Ensure peroxide forming compounds are labeled with receiving, opening and disposal dates and periodically check containers for formation of peroxides.  (Note: Test all peroxide formers prior to distillation regardless of age.)</a:t>
            </a:r>
          </a:p>
          <a:p>
            <a:pPr marL="285750" indent="-285750">
              <a:lnSpc>
                <a:spcPct val="120000"/>
              </a:lnSpc>
              <a:spcBef>
                <a:spcPts val="0"/>
              </a:spcBef>
              <a:buClr>
                <a:srgbClr val="D7361B"/>
              </a:buClr>
              <a:buSzPct val="100000"/>
              <a:buBlip>
                <a:blip r:embed="rId2"/>
              </a:buBlip>
            </a:pPr>
            <a:r>
              <a:rPr lang="en-US" sz="2900" dirty="0" smtClean="0"/>
              <a:t>Store peroxide formers in </a:t>
            </a:r>
            <a:r>
              <a:rPr lang="en-US" sz="2900" dirty="0"/>
              <a:t>airtight containers in a cool dark place with other compatible </a:t>
            </a:r>
            <a:r>
              <a:rPr lang="en-US" sz="2900" dirty="0" smtClean="0"/>
              <a:t>chemicals</a:t>
            </a:r>
          </a:p>
          <a:p>
            <a:pPr lvl="1">
              <a:lnSpc>
                <a:spcPct val="120000"/>
              </a:lnSpc>
              <a:spcBef>
                <a:spcPts val="0"/>
              </a:spcBef>
              <a:buClr>
                <a:schemeClr val="accent2">
                  <a:lumMod val="60000"/>
                  <a:lumOff val="40000"/>
                </a:schemeClr>
              </a:buClr>
              <a:buSzPct val="100000"/>
              <a:buFont typeface="Calibri" panose="020F0502020204030204" pitchFamily="34" charset="0"/>
              <a:buChar char="–"/>
            </a:pPr>
            <a:r>
              <a:rPr lang="en-US" sz="2900" dirty="0"/>
              <a:t>For storage of larger numbers of peroxide forming chemicals, consider designating a special area to store them to make managing inventory easier</a:t>
            </a:r>
          </a:p>
          <a:p>
            <a:pPr lvl="1">
              <a:lnSpc>
                <a:spcPct val="120000"/>
              </a:lnSpc>
              <a:spcBef>
                <a:spcPts val="0"/>
              </a:spcBef>
              <a:buClr>
                <a:schemeClr val="accent2">
                  <a:lumMod val="60000"/>
                  <a:lumOff val="40000"/>
                </a:schemeClr>
              </a:buClr>
              <a:buSzPct val="100000"/>
              <a:buFont typeface="Calibri" panose="020F0502020204030204" pitchFamily="34" charset="0"/>
              <a:buChar char="–"/>
            </a:pPr>
            <a:r>
              <a:rPr lang="en-US" sz="2900" dirty="0" smtClean="0"/>
              <a:t>Never </a:t>
            </a:r>
            <a:r>
              <a:rPr lang="en-US" sz="2900" dirty="0"/>
              <a:t>store in freezers as sublimation may cause detonation</a:t>
            </a:r>
          </a:p>
          <a:p>
            <a:pPr marL="285750" lvl="0" indent="-285750">
              <a:lnSpc>
                <a:spcPct val="120000"/>
              </a:lnSpc>
              <a:spcBef>
                <a:spcPts val="0"/>
              </a:spcBef>
              <a:buClr>
                <a:srgbClr val="D7361B"/>
              </a:buClr>
              <a:buSzPct val="100000"/>
              <a:buBlip>
                <a:blip r:embed="rId2"/>
              </a:buBlip>
            </a:pPr>
            <a:r>
              <a:rPr lang="en-US" sz="2900" dirty="0" smtClean="0"/>
              <a:t>Ensure everyone who uses chemicals is thoroughly trained in safe storage methods, conditions to avoid and the hazards of the material and disposal procedures.</a:t>
            </a:r>
          </a:p>
          <a:p>
            <a:pPr marL="617220" lvl="1" indent="-342900">
              <a:lnSpc>
                <a:spcPct val="120000"/>
              </a:lnSpc>
              <a:spcBef>
                <a:spcPts val="0"/>
              </a:spcBef>
              <a:buClr>
                <a:schemeClr val="accent2">
                  <a:lumMod val="60000"/>
                  <a:lumOff val="40000"/>
                </a:schemeClr>
              </a:buClr>
              <a:buSzPct val="100000"/>
              <a:buFont typeface="Calibri" panose="020F0502020204030204" pitchFamily="34" charset="0"/>
              <a:buChar char="–"/>
            </a:pPr>
            <a:r>
              <a:rPr lang="en-US" sz="2900" dirty="0"/>
              <a:t>Many common peroxide formers used in laboratories become more dangerous due to concentration upon distillation </a:t>
            </a:r>
            <a:endParaRPr lang="en-US" sz="2900" dirty="0" smtClean="0"/>
          </a:p>
          <a:p>
            <a:pPr marL="285750" lvl="0" indent="-285750">
              <a:lnSpc>
                <a:spcPct val="120000"/>
              </a:lnSpc>
              <a:spcBef>
                <a:spcPts val="0"/>
              </a:spcBef>
              <a:buClr>
                <a:srgbClr val="D7361B"/>
              </a:buClr>
              <a:buSzPct val="100000"/>
              <a:buBlip>
                <a:blip r:embed="rId2"/>
              </a:buBlip>
            </a:pPr>
            <a:r>
              <a:rPr lang="en-US" sz="2900" dirty="0"/>
              <a:t>Check inventory frequently to ensure expiration dates have not passed and to look for evidence of contamination, degradation or any noticeable change in physical or chemical characteristics </a:t>
            </a:r>
          </a:p>
          <a:p>
            <a:pPr marL="617220" lvl="1" indent="-342900">
              <a:lnSpc>
                <a:spcPct val="120000"/>
              </a:lnSpc>
              <a:spcBef>
                <a:spcPts val="0"/>
              </a:spcBef>
              <a:buClr>
                <a:schemeClr val="accent2">
                  <a:lumMod val="60000"/>
                  <a:lumOff val="40000"/>
                </a:schemeClr>
              </a:buClr>
              <a:buSzPct val="100000"/>
              <a:buFont typeface="Calibri" panose="020F0502020204030204" pitchFamily="34" charset="0"/>
              <a:buChar char="–"/>
            </a:pPr>
            <a:r>
              <a:rPr lang="en-US" sz="2900" dirty="0" smtClean="0"/>
              <a:t>If </a:t>
            </a:r>
            <a:r>
              <a:rPr lang="en-US" sz="2900" dirty="0"/>
              <a:t>precipitate or an oily layer is present do not move container. </a:t>
            </a:r>
          </a:p>
          <a:p>
            <a:pPr lvl="1"/>
            <a:endParaRPr lang="en-US" dirty="0" smtClean="0"/>
          </a:p>
          <a:p>
            <a:endParaRPr lang="en-US" dirty="0"/>
          </a:p>
        </p:txBody>
      </p:sp>
      <p:pic>
        <p:nvPicPr>
          <p:cNvPr id="4" name="Picture 2" descr="http://www.cshema.org/assets/0/8722/8780/8783/ed732c69-f6f5-44a6-9342-223a7914b34d.jpg"/>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924800" y="6248400"/>
            <a:ext cx="887414" cy="5043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5994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74638"/>
            <a:ext cx="8305800" cy="944562"/>
          </a:xfrm>
        </p:spPr>
        <p:txBody>
          <a:bodyPr/>
          <a:lstStyle/>
          <a:p>
            <a:r>
              <a:rPr lang="en-US" dirty="0" smtClean="0"/>
              <a:t>Compressed Gas Storage</a:t>
            </a:r>
            <a:endParaRPr lang="en-US" dirty="0"/>
          </a:p>
        </p:txBody>
      </p:sp>
      <p:sp>
        <p:nvSpPr>
          <p:cNvPr id="3" name="Content Placeholder 2"/>
          <p:cNvSpPr>
            <a:spLocks noGrp="1"/>
          </p:cNvSpPr>
          <p:nvPr>
            <p:ph idx="1"/>
          </p:nvPr>
        </p:nvSpPr>
        <p:spPr>
          <a:xfrm>
            <a:off x="304800" y="1295399"/>
            <a:ext cx="8382000" cy="5205173"/>
          </a:xfrm>
        </p:spPr>
        <p:txBody>
          <a:bodyPr>
            <a:noAutofit/>
          </a:bodyPr>
          <a:lstStyle/>
          <a:p>
            <a:pPr marL="285750" indent="-285750">
              <a:spcBef>
                <a:spcPts val="0"/>
              </a:spcBef>
              <a:buClr>
                <a:srgbClr val="D7361B"/>
              </a:buClr>
              <a:buSzPct val="125000"/>
              <a:buBlip>
                <a:blip r:embed="rId2"/>
              </a:buBlip>
            </a:pPr>
            <a:r>
              <a:rPr lang="en-US" sz="2000" dirty="0"/>
              <a:t>Store cylinders </a:t>
            </a:r>
            <a:r>
              <a:rPr lang="en-US" sz="2000" dirty="0" smtClean="0"/>
              <a:t>upright </a:t>
            </a:r>
            <a:endParaRPr lang="en-US" sz="2000" dirty="0"/>
          </a:p>
          <a:p>
            <a:pPr marL="285750" lvl="0" indent="-285750">
              <a:spcBef>
                <a:spcPts val="0"/>
              </a:spcBef>
              <a:buClr>
                <a:srgbClr val="D7361B"/>
              </a:buClr>
              <a:buSzPct val="125000"/>
              <a:buBlip>
                <a:blip r:embed="rId2"/>
              </a:buBlip>
            </a:pPr>
            <a:r>
              <a:rPr lang="en-US" sz="2000" dirty="0"/>
              <a:t>Storage areas must be well drained, well ventilated and kept conditioned so temperature does not exceed 125⁰ F (51.7⁰ C). With large, self-venting tanks, consider the room size, to prevent asphyxiation during venting of gases</a:t>
            </a:r>
          </a:p>
          <a:p>
            <a:pPr marL="285750" indent="-285750">
              <a:spcBef>
                <a:spcPts val="0"/>
              </a:spcBef>
              <a:buClr>
                <a:srgbClr val="D7361B"/>
              </a:buClr>
              <a:buSzPct val="125000"/>
              <a:buBlip>
                <a:blip r:embed="rId2"/>
              </a:buBlip>
            </a:pPr>
            <a:r>
              <a:rPr lang="en-US" sz="2000" dirty="0"/>
              <a:t>Keep cylinders away from heat and open flames, in a dry location.  Do not place them where they can become part of an electrical circuit or where objects can fall on or against them</a:t>
            </a:r>
          </a:p>
          <a:p>
            <a:pPr marL="285750" indent="-285750">
              <a:spcBef>
                <a:spcPts val="0"/>
              </a:spcBef>
              <a:buClr>
                <a:srgbClr val="D7361B"/>
              </a:buClr>
              <a:buSzPct val="125000"/>
              <a:buBlip>
                <a:blip r:embed="rId2"/>
              </a:buBlip>
            </a:pPr>
            <a:r>
              <a:rPr lang="en-US" sz="2000" dirty="0"/>
              <a:t>Never store cylinders in walk-in freezers, cold rooms or environmental chambers where lack of ventilation poses a potential hazard during a release.  Storage in subsurface locations or enclosed spaces, such as basements, should be </a:t>
            </a:r>
            <a:r>
              <a:rPr lang="en-US" sz="2000" dirty="0" smtClean="0"/>
              <a:t>avoided</a:t>
            </a:r>
            <a:endParaRPr lang="en-US" sz="2000" dirty="0"/>
          </a:p>
          <a:p>
            <a:pPr marL="285750" lvl="0" indent="-285750">
              <a:spcBef>
                <a:spcPts val="0"/>
              </a:spcBef>
              <a:buClr>
                <a:srgbClr val="D7361B"/>
              </a:buClr>
              <a:buSzPct val="125000"/>
              <a:buBlip>
                <a:blip r:embed="rId2"/>
              </a:buBlip>
            </a:pPr>
            <a:r>
              <a:rPr lang="en-US" sz="2000" dirty="0" smtClean="0"/>
              <a:t>Segregate gases by compatible classes as is required for incompatible chemicals  For storage locations this is typically 20” apart or via a 5 foot-30 minute fire wall between incompatibles.  Additionally it is best practice to provided adequate space for compatible segregation so full cylinders are separate from empty cylinders</a:t>
            </a:r>
          </a:p>
          <a:p>
            <a:pPr marL="285750" lvl="0" indent="-285750">
              <a:spcBef>
                <a:spcPts val="0"/>
              </a:spcBef>
              <a:buClr>
                <a:srgbClr val="D7361B"/>
              </a:buClr>
              <a:buSzPct val="125000"/>
              <a:buBlip>
                <a:blip r:embed="rId2"/>
              </a:buBlip>
            </a:pPr>
            <a:r>
              <a:rPr lang="en-US" sz="2000" dirty="0" smtClean="0"/>
              <a:t>Do not store oxygen or other oxidizing gas near combustible materials</a:t>
            </a:r>
          </a:p>
        </p:txBody>
      </p:sp>
      <p:pic>
        <p:nvPicPr>
          <p:cNvPr id="4" name="Picture 2" descr="http://www.cshema.org/assets/0/8722/8780/8783/ed732c69-f6f5-44a6-9342-223a7914b34d.jpg"/>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924800" y="6248400"/>
            <a:ext cx="887414" cy="5043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0566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74638"/>
            <a:ext cx="8305800" cy="715962"/>
          </a:xfrm>
        </p:spPr>
        <p:txBody>
          <a:bodyPr>
            <a:normAutofit fontScale="90000"/>
          </a:bodyPr>
          <a:lstStyle/>
          <a:p>
            <a:r>
              <a:rPr lang="en-US" dirty="0" smtClean="0"/>
              <a:t>Compressed Gas Storage, cont’d.</a:t>
            </a:r>
            <a:endParaRPr lang="en-US" dirty="0"/>
          </a:p>
        </p:txBody>
      </p:sp>
      <p:sp>
        <p:nvSpPr>
          <p:cNvPr id="3" name="Content Placeholder 2"/>
          <p:cNvSpPr>
            <a:spLocks noGrp="1"/>
          </p:cNvSpPr>
          <p:nvPr>
            <p:ph idx="1"/>
          </p:nvPr>
        </p:nvSpPr>
        <p:spPr>
          <a:xfrm>
            <a:off x="381000" y="990600"/>
            <a:ext cx="5562600" cy="5638800"/>
          </a:xfrm>
        </p:spPr>
        <p:txBody>
          <a:bodyPr>
            <a:noAutofit/>
          </a:bodyPr>
          <a:lstStyle/>
          <a:p>
            <a:pPr marL="285750" lvl="0" indent="-285750">
              <a:spcBef>
                <a:spcPts val="0"/>
              </a:spcBef>
              <a:buClr>
                <a:srgbClr val="D7361B"/>
              </a:buClr>
              <a:buSzPct val="125000"/>
              <a:buBlip>
                <a:blip r:embed="rId2"/>
              </a:buBlip>
            </a:pPr>
            <a:r>
              <a:rPr lang="en-US" sz="2200" dirty="0"/>
              <a:t>Secure cylinders so they will not fall in </a:t>
            </a:r>
            <a:r>
              <a:rPr lang="en-US" sz="2200" dirty="0" smtClean="0"/>
              <a:t>quake</a:t>
            </a:r>
          </a:p>
          <a:p>
            <a:pPr marL="617220" lvl="1" indent="-342900">
              <a:spcBef>
                <a:spcPts val="0"/>
              </a:spcBef>
              <a:buClr>
                <a:schemeClr val="accent2">
                  <a:lumMod val="60000"/>
                  <a:lumOff val="40000"/>
                </a:schemeClr>
              </a:buClr>
              <a:buSzPct val="100000"/>
              <a:buFont typeface="Calibri" panose="020F0502020204030204" pitchFamily="34" charset="0"/>
              <a:buChar char="–"/>
            </a:pPr>
            <a:r>
              <a:rPr lang="en-US" sz="2000" dirty="0" smtClean="0"/>
              <a:t>Double </a:t>
            </a:r>
            <a:r>
              <a:rPr lang="en-US" sz="2000" dirty="0"/>
              <a:t>chaining recommended,  ~1/3 cylinder length from top and the other ~ 1/3 from the bottom.  </a:t>
            </a:r>
            <a:endParaRPr lang="en-US" sz="2000" dirty="0" smtClean="0"/>
          </a:p>
          <a:p>
            <a:pPr marL="617220" lvl="1" indent="-342900">
              <a:spcBef>
                <a:spcPts val="0"/>
              </a:spcBef>
              <a:buClr>
                <a:schemeClr val="accent2">
                  <a:lumMod val="60000"/>
                  <a:lumOff val="40000"/>
                </a:schemeClr>
              </a:buClr>
              <a:buSzPct val="100000"/>
              <a:buFont typeface="Calibri" panose="020F0502020204030204" pitchFamily="34" charset="0"/>
              <a:buChar char="–"/>
            </a:pPr>
            <a:r>
              <a:rPr lang="en-US" sz="2000" dirty="0" smtClean="0"/>
              <a:t>Bench </a:t>
            </a:r>
            <a:r>
              <a:rPr lang="en-US" sz="2000" dirty="0"/>
              <a:t>clamps </a:t>
            </a:r>
            <a:r>
              <a:rPr lang="en-US" sz="2000" dirty="0" smtClean="0"/>
              <a:t>may </a:t>
            </a:r>
            <a:r>
              <a:rPr lang="en-US" sz="2000" dirty="0"/>
              <a:t>fail in </a:t>
            </a:r>
            <a:r>
              <a:rPr lang="en-US" sz="2000" dirty="0" smtClean="0"/>
              <a:t>quake if they aren’t bolted to the counter.  </a:t>
            </a:r>
          </a:p>
          <a:p>
            <a:pPr marL="617220" lvl="1" indent="-342900">
              <a:spcBef>
                <a:spcPts val="0"/>
              </a:spcBef>
              <a:buClr>
                <a:schemeClr val="accent2">
                  <a:lumMod val="60000"/>
                  <a:lumOff val="40000"/>
                </a:schemeClr>
              </a:buClr>
              <a:buSzPct val="100000"/>
              <a:buFont typeface="Calibri" panose="020F0502020204030204" pitchFamily="34" charset="0"/>
              <a:buChar char="–"/>
            </a:pPr>
            <a:r>
              <a:rPr lang="en-US" sz="2000" dirty="0" smtClean="0"/>
              <a:t>Straps </a:t>
            </a:r>
            <a:r>
              <a:rPr lang="en-US" sz="2000" dirty="0"/>
              <a:t>can melt in a fire, so chaining is recommended, but not gang chaining</a:t>
            </a:r>
          </a:p>
          <a:p>
            <a:pPr marL="285750" indent="-285750">
              <a:spcBef>
                <a:spcPts val="0"/>
              </a:spcBef>
              <a:buClr>
                <a:srgbClr val="D7361B"/>
              </a:buClr>
              <a:buSzPct val="125000"/>
              <a:buBlip>
                <a:blip r:embed="rId2"/>
              </a:buBlip>
            </a:pPr>
            <a:r>
              <a:rPr lang="en-US" sz="2200" dirty="0" smtClean="0"/>
              <a:t>Cylinder </a:t>
            </a:r>
            <a:r>
              <a:rPr lang="en-US" sz="2200" dirty="0"/>
              <a:t>racks are strongly recommended as long as chains can be configured so cylinders are secured </a:t>
            </a:r>
            <a:r>
              <a:rPr lang="en-US" sz="2200" dirty="0" smtClean="0"/>
              <a:t>tightly</a:t>
            </a:r>
            <a:endParaRPr lang="en-US" sz="2200" dirty="0"/>
          </a:p>
          <a:p>
            <a:pPr marL="285750" lvl="0" indent="-285750">
              <a:spcBef>
                <a:spcPts val="0"/>
              </a:spcBef>
              <a:buClr>
                <a:srgbClr val="D7361B"/>
              </a:buClr>
              <a:buSzPct val="125000"/>
              <a:buBlip>
                <a:blip r:embed="rId2"/>
              </a:buBlip>
            </a:pPr>
            <a:r>
              <a:rPr lang="en-US" sz="2200" dirty="0" smtClean="0"/>
              <a:t>Toxic </a:t>
            </a:r>
            <a:r>
              <a:rPr lang="en-US" sz="2200" dirty="0"/>
              <a:t>gases, highly toxic gases and pyrophoric gases  require additional ventilation  and controls, thus should be stored and used in accordance with your institution’s policies and </a:t>
            </a:r>
            <a:r>
              <a:rPr lang="en-US" sz="2200" dirty="0" smtClean="0"/>
              <a:t>procedures </a:t>
            </a:r>
            <a:endParaRPr lang="en-US" sz="2200" dirty="0"/>
          </a:p>
        </p:txBody>
      </p:sp>
      <p:pic>
        <p:nvPicPr>
          <p:cNvPr id="4" name="Picture 2" descr="http://www.cshema.org/assets/0/8722/8780/8783/ed732c69-f6f5-44a6-9342-223a7914b34d.jpg"/>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924800" y="6248400"/>
            <a:ext cx="887414" cy="50434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19800" y="1219200"/>
            <a:ext cx="2971800" cy="4648200"/>
          </a:xfrm>
          <a:prstGeom prst="rect">
            <a:avLst/>
          </a:prstGeom>
        </p:spPr>
      </p:pic>
    </p:spTree>
    <p:extLst>
      <p:ext uri="{BB962C8B-B14F-4D97-AF65-F5344CB8AC3E}">
        <p14:creationId xmlns:p14="http://schemas.microsoft.com/office/powerpoint/2010/main" val="617477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8382000" cy="1143000"/>
          </a:xfrm>
        </p:spPr>
        <p:txBody>
          <a:bodyPr/>
          <a:lstStyle/>
          <a:p>
            <a:r>
              <a:rPr lang="en-US" dirty="0" smtClean="0"/>
              <a:t>Compressed Gas Storage, cont’d.</a:t>
            </a:r>
            <a:endParaRPr lang="en-US" dirty="0"/>
          </a:p>
        </p:txBody>
      </p:sp>
      <p:sp>
        <p:nvSpPr>
          <p:cNvPr id="3" name="Content Placeholder 2"/>
          <p:cNvSpPr>
            <a:spLocks noGrp="1"/>
          </p:cNvSpPr>
          <p:nvPr>
            <p:ph sz="quarter" idx="1"/>
          </p:nvPr>
        </p:nvSpPr>
        <p:spPr/>
        <p:txBody>
          <a:bodyPr>
            <a:noAutofit/>
          </a:bodyPr>
          <a:lstStyle/>
          <a:p>
            <a:pPr marL="0" lvl="0" indent="0">
              <a:spcBef>
                <a:spcPts val="0"/>
              </a:spcBef>
              <a:buClr>
                <a:srgbClr val="D7361B"/>
              </a:buClr>
              <a:buSzPct val="125000"/>
              <a:buNone/>
            </a:pPr>
            <a:endParaRPr lang="en-US" sz="2000" dirty="0"/>
          </a:p>
          <a:p>
            <a:pPr marL="0" indent="0">
              <a:lnSpc>
                <a:spcPct val="120000"/>
              </a:lnSpc>
              <a:spcBef>
                <a:spcPts val="0"/>
              </a:spcBef>
              <a:buNone/>
            </a:pPr>
            <a:endParaRPr lang="en-US" sz="2000" dirty="0"/>
          </a:p>
        </p:txBody>
      </p:sp>
      <p:sp>
        <p:nvSpPr>
          <p:cNvPr id="5" name="Content Placeholder 4"/>
          <p:cNvSpPr>
            <a:spLocks noGrp="1"/>
          </p:cNvSpPr>
          <p:nvPr>
            <p:ph sz="quarter" idx="2"/>
          </p:nvPr>
        </p:nvSpPr>
        <p:spPr>
          <a:xfrm>
            <a:off x="4267200" y="1447800"/>
            <a:ext cx="4415790" cy="4572000"/>
          </a:xfrm>
        </p:spPr>
        <p:txBody>
          <a:bodyPr>
            <a:noAutofit/>
          </a:bodyPr>
          <a:lstStyle/>
          <a:p>
            <a:pPr marL="285750" lvl="0" indent="-285750">
              <a:spcBef>
                <a:spcPts val="0"/>
              </a:spcBef>
              <a:buClr>
                <a:srgbClr val="D7361B"/>
              </a:buClr>
              <a:buSzPct val="125000"/>
              <a:buBlip>
                <a:blip r:embed="rId2"/>
              </a:buBlip>
            </a:pPr>
            <a:r>
              <a:rPr lang="en-US" sz="2200" dirty="0">
                <a:solidFill>
                  <a:prstClr val="black"/>
                </a:solidFill>
              </a:rPr>
              <a:t>Keep valve caps on in storage and remove regulators and replace valve caps  on cylinders that are not connected to equipment or used on a regular </a:t>
            </a:r>
            <a:r>
              <a:rPr lang="en-US" sz="2200" dirty="0" smtClean="0">
                <a:solidFill>
                  <a:prstClr val="black"/>
                </a:solidFill>
              </a:rPr>
              <a:t>basis</a:t>
            </a:r>
          </a:p>
          <a:p>
            <a:pPr marL="285750" lvl="0" indent="-285750">
              <a:spcBef>
                <a:spcPts val="0"/>
              </a:spcBef>
              <a:buClr>
                <a:srgbClr val="D7361B"/>
              </a:buClr>
              <a:buSzPct val="125000"/>
              <a:buBlip>
                <a:blip r:embed="rId2"/>
              </a:buBlip>
            </a:pPr>
            <a:endParaRPr lang="en-US" sz="1000" dirty="0">
              <a:solidFill>
                <a:prstClr val="black"/>
              </a:solidFill>
            </a:endParaRPr>
          </a:p>
          <a:p>
            <a:pPr marL="285750" lvl="0" indent="-285750">
              <a:spcBef>
                <a:spcPts val="0"/>
              </a:spcBef>
              <a:buClr>
                <a:srgbClr val="D7361B"/>
              </a:buClr>
              <a:buSzPct val="125000"/>
              <a:buBlip>
                <a:blip r:embed="rId2"/>
              </a:buBlip>
            </a:pPr>
            <a:r>
              <a:rPr lang="en-US" sz="2200" dirty="0">
                <a:solidFill>
                  <a:prstClr val="black"/>
                </a:solidFill>
              </a:rPr>
              <a:t>Cylinder labels should face out or signs should be placed immediately adjacent to cylinders to indicate the </a:t>
            </a:r>
            <a:r>
              <a:rPr lang="en-US" sz="2200" dirty="0" smtClean="0">
                <a:solidFill>
                  <a:prstClr val="black"/>
                </a:solidFill>
              </a:rPr>
              <a:t>contents</a:t>
            </a:r>
          </a:p>
          <a:p>
            <a:pPr marL="285750" lvl="0" indent="-285750">
              <a:spcBef>
                <a:spcPts val="0"/>
              </a:spcBef>
              <a:buClr>
                <a:srgbClr val="D7361B"/>
              </a:buClr>
              <a:buSzPct val="125000"/>
              <a:buBlip>
                <a:blip r:embed="rId2"/>
              </a:buBlip>
            </a:pPr>
            <a:endParaRPr lang="en-US" sz="1000" dirty="0">
              <a:solidFill>
                <a:prstClr val="black"/>
              </a:solidFill>
            </a:endParaRPr>
          </a:p>
          <a:p>
            <a:pPr marL="285750" lvl="0" indent="-285750">
              <a:spcBef>
                <a:spcPts val="0"/>
              </a:spcBef>
              <a:buClr>
                <a:srgbClr val="D7361B"/>
              </a:buClr>
              <a:buSzPct val="125000"/>
              <a:buBlip>
                <a:blip r:embed="rId2"/>
              </a:buBlip>
            </a:pPr>
            <a:r>
              <a:rPr lang="en-US" sz="2200" dirty="0">
                <a:solidFill>
                  <a:prstClr val="black"/>
                </a:solidFill>
              </a:rPr>
              <a:t>Use cylinder tags to indicate status of cylinder-”full”, “in-use”, “empty</a:t>
            </a:r>
            <a:r>
              <a:rPr lang="en-US" sz="2200" dirty="0" smtClean="0">
                <a:solidFill>
                  <a:prstClr val="black"/>
                </a:solidFill>
              </a:rPr>
              <a:t>”</a:t>
            </a:r>
          </a:p>
          <a:p>
            <a:pPr marL="285750" lvl="0" indent="-285750">
              <a:spcBef>
                <a:spcPts val="0"/>
              </a:spcBef>
              <a:buClr>
                <a:srgbClr val="D7361B"/>
              </a:buClr>
              <a:buSzPct val="125000"/>
              <a:buBlip>
                <a:blip r:embed="rId2"/>
              </a:buBlip>
            </a:pPr>
            <a:endParaRPr lang="en-US" sz="1000" dirty="0">
              <a:solidFill>
                <a:prstClr val="black"/>
              </a:solidFill>
            </a:endParaRPr>
          </a:p>
          <a:p>
            <a:pPr marL="285750" lvl="0" indent="-285750">
              <a:spcBef>
                <a:spcPts val="0"/>
              </a:spcBef>
              <a:buClr>
                <a:srgbClr val="D7361B"/>
              </a:buClr>
              <a:buSzPct val="125000"/>
              <a:buBlip>
                <a:blip r:embed="rId2"/>
              </a:buBlip>
            </a:pPr>
            <a:r>
              <a:rPr lang="en-US" sz="2200" dirty="0">
                <a:solidFill>
                  <a:prstClr val="black"/>
                </a:solidFill>
              </a:rPr>
              <a:t>If you suspect a cylinder is leaking, use a soap solution to determine site of leak.  Remove cylinder from service if leak cannot be easily </a:t>
            </a:r>
            <a:r>
              <a:rPr lang="en-US" sz="2200" dirty="0" smtClean="0">
                <a:solidFill>
                  <a:prstClr val="black"/>
                </a:solidFill>
              </a:rPr>
              <a:t>corrected</a:t>
            </a:r>
            <a:endParaRPr lang="en-US" sz="2200" dirty="0">
              <a:solidFill>
                <a:prstClr val="black"/>
              </a:solidFill>
            </a:endParaRPr>
          </a:p>
        </p:txBody>
      </p:sp>
      <p:pic>
        <p:nvPicPr>
          <p:cNvPr id="4" name="Picture 2" descr="http://www.cshema.org/assets/0/8722/8780/8783/ed732c69-f6f5-44a6-9342-223a7914b34d.jpg"/>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924800" y="6248400"/>
            <a:ext cx="887414" cy="504347"/>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4800" y="2057400"/>
            <a:ext cx="3923168" cy="3481418"/>
          </a:xfrm>
          <a:prstGeom prst="rect">
            <a:avLst/>
          </a:prstGeom>
        </p:spPr>
      </p:pic>
    </p:spTree>
    <p:extLst>
      <p:ext uri="{BB962C8B-B14F-4D97-AF65-F5344CB8AC3E}">
        <p14:creationId xmlns:p14="http://schemas.microsoft.com/office/powerpoint/2010/main" val="1486858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8382000" cy="868362"/>
          </a:xfrm>
        </p:spPr>
        <p:txBody>
          <a:bodyPr/>
          <a:lstStyle/>
          <a:p>
            <a:r>
              <a:rPr lang="en-US" dirty="0" smtClean="0"/>
              <a:t>Cryogen storage</a:t>
            </a:r>
            <a:endParaRPr lang="en-US" dirty="0"/>
          </a:p>
        </p:txBody>
      </p:sp>
      <p:sp>
        <p:nvSpPr>
          <p:cNvPr id="3" name="Content Placeholder 2"/>
          <p:cNvSpPr>
            <a:spLocks noGrp="1"/>
          </p:cNvSpPr>
          <p:nvPr>
            <p:ph idx="1"/>
          </p:nvPr>
        </p:nvSpPr>
        <p:spPr>
          <a:xfrm>
            <a:off x="533400" y="1270000"/>
            <a:ext cx="5334000" cy="4572000"/>
          </a:xfrm>
        </p:spPr>
        <p:txBody>
          <a:bodyPr>
            <a:normAutofit fontScale="85000" lnSpcReduction="20000"/>
          </a:bodyPr>
          <a:lstStyle/>
          <a:p>
            <a:pPr marL="285750" lvl="0" indent="-285750">
              <a:lnSpc>
                <a:spcPct val="120000"/>
              </a:lnSpc>
              <a:spcBef>
                <a:spcPts val="0"/>
              </a:spcBef>
              <a:buClr>
                <a:srgbClr val="D7361B"/>
              </a:buClr>
              <a:buSzPct val="100000"/>
              <a:buBlip>
                <a:blip r:embed="rId2"/>
              </a:buBlip>
            </a:pPr>
            <a:r>
              <a:rPr lang="en-US" dirty="0" smtClean="0"/>
              <a:t>Store and handle in a well-ventilated area.  Do not use or dispense in small enclosed spaces as potential for oxygen deficiency exists when liquid cryogens convert to the gaseous phase</a:t>
            </a:r>
          </a:p>
          <a:p>
            <a:pPr marL="285750" lvl="0" indent="-285750">
              <a:lnSpc>
                <a:spcPct val="120000"/>
              </a:lnSpc>
              <a:spcBef>
                <a:spcPts val="0"/>
              </a:spcBef>
              <a:buClr>
                <a:srgbClr val="D7361B"/>
              </a:buClr>
              <a:buSzPct val="100000"/>
              <a:buBlip>
                <a:blip r:embed="rId2"/>
              </a:buBlip>
            </a:pPr>
            <a:r>
              <a:rPr lang="en-US" dirty="0" smtClean="0"/>
              <a:t>Use approved storage vessels with pressure relief valves</a:t>
            </a:r>
          </a:p>
          <a:p>
            <a:pPr marL="285750" lvl="0" indent="-285750">
              <a:lnSpc>
                <a:spcPct val="120000"/>
              </a:lnSpc>
              <a:spcBef>
                <a:spcPts val="0"/>
              </a:spcBef>
              <a:buClr>
                <a:srgbClr val="D7361B"/>
              </a:buClr>
              <a:buSzPct val="100000"/>
              <a:buBlip>
                <a:blip r:embed="rId2"/>
              </a:buBlip>
            </a:pPr>
            <a:r>
              <a:rPr lang="en-US" dirty="0" smtClean="0"/>
              <a:t>Both liquid nitrogen and helium can liquefy oxygen from air, creating an oxygen rich situation and strong fire or explosion hazard</a:t>
            </a:r>
          </a:p>
          <a:p>
            <a:pPr marL="285750" lvl="0" indent="-285750">
              <a:lnSpc>
                <a:spcPct val="120000"/>
              </a:lnSpc>
              <a:spcBef>
                <a:spcPts val="0"/>
              </a:spcBef>
              <a:buClr>
                <a:srgbClr val="D7361B"/>
              </a:buClr>
              <a:buSzPct val="100000"/>
              <a:buBlip>
                <a:blip r:embed="rId2"/>
              </a:buBlip>
            </a:pPr>
            <a:r>
              <a:rPr lang="en-US" dirty="0" smtClean="0"/>
              <a:t>In seismically active locations, ensure wheeled </a:t>
            </a:r>
            <a:r>
              <a:rPr lang="en-US" dirty="0"/>
              <a:t>D</a:t>
            </a:r>
            <a:r>
              <a:rPr lang="en-US" dirty="0" smtClean="0"/>
              <a:t>ewars are locked down or chained in place to prevent movement</a:t>
            </a:r>
          </a:p>
          <a:p>
            <a:pPr marL="285750" lvl="0" indent="-285750">
              <a:lnSpc>
                <a:spcPct val="120000"/>
              </a:lnSpc>
              <a:spcBef>
                <a:spcPts val="0"/>
              </a:spcBef>
              <a:buClr>
                <a:srgbClr val="D7361B"/>
              </a:buClr>
              <a:buSzPct val="100000"/>
              <a:buBlip>
                <a:blip r:embed="rId2"/>
              </a:buBlip>
            </a:pPr>
            <a:r>
              <a:rPr lang="en-US" dirty="0" smtClean="0"/>
              <a:t>Ensure additional PPE, such as full face shield and cryogen gloves, are available in storage areas where dispensing will occur</a:t>
            </a:r>
            <a:endParaRPr lang="en-US" dirty="0"/>
          </a:p>
        </p:txBody>
      </p:sp>
      <p:pic>
        <p:nvPicPr>
          <p:cNvPr id="4" name="Picture 2" descr="http://www.cshema.org/assets/0/8722/8780/8783/ed732c69-f6f5-44a6-9342-223a7914b34d.jpg"/>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924800" y="6248400"/>
            <a:ext cx="887414" cy="504347"/>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C:\Users\mmcrae\AppData\Local\Microsoft\Windows\Temporary Internet Files\Content.IE5\C8ZR0Z8P\220px-Liquid_Nitrogen_Tank[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72200" y="838200"/>
            <a:ext cx="1981200" cy="25146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400800" y="3673192"/>
            <a:ext cx="2228850" cy="2565400"/>
          </a:xfrm>
          <a:prstGeom prst="rect">
            <a:avLst/>
          </a:prstGeom>
        </p:spPr>
      </p:pic>
    </p:spTree>
    <p:extLst>
      <p:ext uri="{BB962C8B-B14F-4D97-AF65-F5344CB8AC3E}">
        <p14:creationId xmlns:p14="http://schemas.microsoft.com/office/powerpoint/2010/main" val="1102586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Additional Considerations for Chemical Storage</a:t>
            </a:r>
            <a:endParaRPr lang="en-US" dirty="0"/>
          </a:p>
        </p:txBody>
      </p:sp>
      <p:sp>
        <p:nvSpPr>
          <p:cNvPr id="7" name="Text Placeholder 6"/>
          <p:cNvSpPr>
            <a:spLocks noGrp="1"/>
          </p:cNvSpPr>
          <p:nvPr>
            <p:ph type="body" idx="1"/>
          </p:nvPr>
        </p:nvSpPr>
        <p:spPr>
          <a:xfrm>
            <a:off x="722313" y="2547938"/>
            <a:ext cx="7772400" cy="1795462"/>
          </a:xfrm>
        </p:spPr>
        <p:txBody>
          <a:bodyPr>
            <a:normAutofit fontScale="92500" lnSpcReduction="20000"/>
          </a:bodyPr>
          <a:lstStyle/>
          <a:p>
            <a:pPr marL="342900" indent="-342900">
              <a:buFont typeface="Wingdings" panose="05000000000000000000" pitchFamily="2" charset="2"/>
              <a:buChar char="§"/>
            </a:pPr>
            <a:r>
              <a:rPr lang="en-US" dirty="0" smtClean="0"/>
              <a:t>Labeling/Marking Chemical Storage Areas</a:t>
            </a:r>
          </a:p>
          <a:p>
            <a:pPr marL="342900" indent="-342900">
              <a:buFont typeface="Wingdings" panose="05000000000000000000" pitchFamily="2" charset="2"/>
              <a:buChar char="§"/>
            </a:pPr>
            <a:r>
              <a:rPr lang="en-US" dirty="0" smtClean="0"/>
              <a:t>Safe Tips for Transporting Chemical Containers to and from Storage Areas</a:t>
            </a:r>
          </a:p>
          <a:p>
            <a:pPr marL="342900" indent="-342900">
              <a:buFont typeface="Wingdings" panose="05000000000000000000" pitchFamily="2" charset="2"/>
              <a:buChar char="§"/>
            </a:pPr>
            <a:r>
              <a:rPr lang="en-US" dirty="0" smtClean="0"/>
              <a:t>Emergency Equipment</a:t>
            </a:r>
          </a:p>
          <a:p>
            <a:pPr marL="342900" indent="-342900">
              <a:buFont typeface="Wingdings" panose="05000000000000000000" pitchFamily="2" charset="2"/>
              <a:buChar char="§"/>
            </a:pPr>
            <a:r>
              <a:rPr lang="en-US" dirty="0" smtClean="0"/>
              <a:t>Inspections </a:t>
            </a:r>
          </a:p>
          <a:p>
            <a:pPr marL="342900" indent="-342900">
              <a:buFont typeface="Wingdings" panose="05000000000000000000" pitchFamily="2" charset="2"/>
              <a:buChar char="§"/>
            </a:pPr>
            <a:r>
              <a:rPr lang="en-US" dirty="0" smtClean="0"/>
              <a:t>Security</a:t>
            </a:r>
            <a:endParaRPr lang="en-US" dirty="0"/>
          </a:p>
        </p:txBody>
      </p:sp>
    </p:spTree>
    <p:extLst>
      <p:ext uri="{BB962C8B-B14F-4D97-AF65-F5344CB8AC3E}">
        <p14:creationId xmlns:p14="http://schemas.microsoft.com/office/powerpoint/2010/main" val="330965899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8382000" cy="1143000"/>
          </a:xfrm>
        </p:spPr>
        <p:txBody>
          <a:bodyPr>
            <a:normAutofit fontScale="90000"/>
          </a:bodyPr>
          <a:lstStyle/>
          <a:p>
            <a:r>
              <a:rPr lang="en-US" dirty="0"/>
              <a:t>Chemical Storage BMPs: </a:t>
            </a:r>
            <a:r>
              <a:rPr lang="en-US" dirty="0" smtClean="0"/>
              <a:t/>
            </a:r>
            <a:br>
              <a:rPr lang="en-US" dirty="0" smtClean="0"/>
            </a:br>
            <a:r>
              <a:rPr lang="en-US" sz="3600" dirty="0" smtClean="0"/>
              <a:t>Marking Chemical Storage Areas</a:t>
            </a:r>
            <a:endParaRPr lang="en-US" sz="3600" dirty="0"/>
          </a:p>
        </p:txBody>
      </p:sp>
      <p:sp>
        <p:nvSpPr>
          <p:cNvPr id="3" name="Content Placeholder 2"/>
          <p:cNvSpPr>
            <a:spLocks noGrp="1"/>
          </p:cNvSpPr>
          <p:nvPr>
            <p:ph sz="quarter" idx="1"/>
          </p:nvPr>
        </p:nvSpPr>
        <p:spPr>
          <a:xfrm>
            <a:off x="533400" y="1447800"/>
            <a:ext cx="3581400" cy="4572000"/>
          </a:xfrm>
        </p:spPr>
        <p:txBody>
          <a:bodyPr>
            <a:normAutofit fontScale="70000" lnSpcReduction="20000"/>
          </a:bodyPr>
          <a:lstStyle/>
          <a:p>
            <a:pPr marL="285750" lvl="0" indent="-285750">
              <a:lnSpc>
                <a:spcPct val="110000"/>
              </a:lnSpc>
              <a:spcBef>
                <a:spcPts val="0"/>
              </a:spcBef>
              <a:buClr>
                <a:srgbClr val="D7361B"/>
              </a:buClr>
              <a:buSzPct val="100000"/>
              <a:buBlip>
                <a:blip r:embed="rId2"/>
              </a:buBlip>
            </a:pPr>
            <a:r>
              <a:rPr lang="en-US" sz="2900" dirty="0" smtClean="0">
                <a:solidFill>
                  <a:prstClr val="black"/>
                </a:solidFill>
              </a:rPr>
              <a:t>Unless </a:t>
            </a:r>
            <a:r>
              <a:rPr lang="en-US" sz="2900" dirty="0">
                <a:solidFill>
                  <a:prstClr val="black"/>
                </a:solidFill>
              </a:rPr>
              <a:t>otherwise exempted </a:t>
            </a:r>
            <a:r>
              <a:rPr lang="en-US" sz="2900" dirty="0" smtClean="0">
                <a:solidFill>
                  <a:prstClr val="black"/>
                </a:solidFill>
              </a:rPr>
              <a:t>fire </a:t>
            </a:r>
            <a:r>
              <a:rPr lang="en-US" sz="2900" dirty="0">
                <a:solidFill>
                  <a:prstClr val="black"/>
                </a:solidFill>
              </a:rPr>
              <a:t>code </a:t>
            </a:r>
            <a:r>
              <a:rPr lang="en-US" sz="2900" dirty="0" smtClean="0">
                <a:solidFill>
                  <a:prstClr val="black"/>
                </a:solidFill>
              </a:rPr>
              <a:t>officials will require </a:t>
            </a:r>
            <a:r>
              <a:rPr lang="en-US" sz="2900" dirty="0">
                <a:solidFill>
                  <a:prstClr val="black"/>
                </a:solidFill>
              </a:rPr>
              <a:t>visible hazard identification signs as specified in NFPA 704 </a:t>
            </a:r>
            <a:endParaRPr lang="en-US" sz="2900" dirty="0" smtClean="0">
              <a:solidFill>
                <a:prstClr val="black"/>
              </a:solidFill>
            </a:endParaRPr>
          </a:p>
          <a:p>
            <a:pPr marL="731520" lvl="1" indent="-457200">
              <a:lnSpc>
                <a:spcPct val="110000"/>
              </a:lnSpc>
              <a:spcBef>
                <a:spcPts val="0"/>
              </a:spcBef>
              <a:buClr>
                <a:schemeClr val="accent2">
                  <a:lumMod val="60000"/>
                  <a:lumOff val="40000"/>
                </a:schemeClr>
              </a:buClr>
              <a:buSzPct val="100000"/>
              <a:buFont typeface="Calibri" panose="020F0502020204030204" pitchFamily="34" charset="0"/>
              <a:buChar char="–"/>
            </a:pPr>
            <a:r>
              <a:rPr lang="en-US" sz="2700" dirty="0" smtClean="0">
                <a:solidFill>
                  <a:prstClr val="black"/>
                </a:solidFill>
              </a:rPr>
              <a:t>for </a:t>
            </a:r>
            <a:r>
              <a:rPr lang="en-US" sz="2700" dirty="0">
                <a:solidFill>
                  <a:prstClr val="black"/>
                </a:solidFill>
              </a:rPr>
              <a:t>the specific material contained i</a:t>
            </a:r>
            <a:r>
              <a:rPr lang="en-US" sz="2700" dirty="0" smtClean="0">
                <a:solidFill>
                  <a:prstClr val="black"/>
                </a:solidFill>
              </a:rPr>
              <a:t>n </a:t>
            </a:r>
            <a:r>
              <a:rPr lang="en-US" sz="2700" dirty="0">
                <a:solidFill>
                  <a:prstClr val="black"/>
                </a:solidFill>
              </a:rPr>
              <a:t>stationary containers and aboveground tanks and </a:t>
            </a:r>
            <a:endParaRPr lang="en-US" sz="2700" dirty="0" smtClean="0">
              <a:solidFill>
                <a:prstClr val="black"/>
              </a:solidFill>
            </a:endParaRPr>
          </a:p>
          <a:p>
            <a:pPr marL="731520" lvl="1" indent="-457200">
              <a:lnSpc>
                <a:spcPct val="110000"/>
              </a:lnSpc>
              <a:spcBef>
                <a:spcPts val="0"/>
              </a:spcBef>
              <a:buClr>
                <a:schemeClr val="accent2">
                  <a:lumMod val="60000"/>
                  <a:lumOff val="40000"/>
                </a:schemeClr>
              </a:buClr>
              <a:buSzPct val="100000"/>
              <a:buFont typeface="Calibri" panose="020F0502020204030204" pitchFamily="34" charset="0"/>
              <a:buChar char="–"/>
            </a:pPr>
            <a:r>
              <a:rPr lang="en-US" sz="2700" dirty="0" smtClean="0">
                <a:solidFill>
                  <a:prstClr val="black"/>
                </a:solidFill>
              </a:rPr>
              <a:t>at </a:t>
            </a:r>
            <a:r>
              <a:rPr lang="en-US" sz="2700" dirty="0">
                <a:solidFill>
                  <a:prstClr val="black"/>
                </a:solidFill>
              </a:rPr>
              <a:t>entrances to locations where hazardous materials are stored, dispensed, used or handled in quantities requiring a permit and </a:t>
            </a:r>
            <a:endParaRPr lang="en-US" sz="2700" dirty="0" smtClean="0">
              <a:solidFill>
                <a:prstClr val="black"/>
              </a:solidFill>
            </a:endParaRPr>
          </a:p>
          <a:p>
            <a:pPr marL="731520" lvl="1" indent="-457200">
              <a:lnSpc>
                <a:spcPct val="110000"/>
              </a:lnSpc>
              <a:spcBef>
                <a:spcPts val="0"/>
              </a:spcBef>
              <a:buClr>
                <a:schemeClr val="accent2">
                  <a:lumMod val="60000"/>
                  <a:lumOff val="40000"/>
                </a:schemeClr>
              </a:buClr>
              <a:buSzPct val="100000"/>
              <a:buFont typeface="Calibri" panose="020F0502020204030204" pitchFamily="34" charset="0"/>
              <a:buChar char="–"/>
            </a:pPr>
            <a:r>
              <a:rPr lang="en-US" sz="2700" dirty="0" smtClean="0">
                <a:solidFill>
                  <a:prstClr val="black"/>
                </a:solidFill>
              </a:rPr>
              <a:t>at </a:t>
            </a:r>
            <a:r>
              <a:rPr lang="en-US" sz="2700" dirty="0">
                <a:solidFill>
                  <a:prstClr val="black"/>
                </a:solidFill>
              </a:rPr>
              <a:t>specific entrances and locations </a:t>
            </a:r>
            <a:r>
              <a:rPr lang="en-US" sz="2700" dirty="0" smtClean="0">
                <a:solidFill>
                  <a:prstClr val="black"/>
                </a:solidFill>
              </a:rPr>
              <a:t>designated by the fire code official.</a:t>
            </a:r>
          </a:p>
          <a:p>
            <a:pPr marL="285750" lvl="0" indent="-285750">
              <a:lnSpc>
                <a:spcPct val="110000"/>
              </a:lnSpc>
              <a:spcBef>
                <a:spcPts val="0"/>
              </a:spcBef>
              <a:buClr>
                <a:srgbClr val="D7361B"/>
              </a:buClr>
              <a:buSzPct val="125000"/>
              <a:buBlip>
                <a:blip r:embed="rId2"/>
              </a:buBlip>
            </a:pPr>
            <a:endParaRPr lang="en-US" sz="2900" dirty="0">
              <a:solidFill>
                <a:prstClr val="black"/>
              </a:solidFill>
            </a:endParaRPr>
          </a:p>
          <a:p>
            <a:pPr marL="285750" lvl="0" indent="-285750">
              <a:lnSpc>
                <a:spcPct val="110000"/>
              </a:lnSpc>
              <a:spcBef>
                <a:spcPts val="0"/>
              </a:spcBef>
              <a:buClr>
                <a:srgbClr val="D7361B"/>
              </a:buClr>
              <a:buSzPct val="125000"/>
              <a:buBlip>
                <a:blip r:embed="rId2"/>
              </a:buBlip>
            </a:pPr>
            <a:endParaRPr lang="en-US" sz="1800" dirty="0">
              <a:solidFill>
                <a:prstClr val="black"/>
              </a:solidFill>
            </a:endParaRPr>
          </a:p>
          <a:p>
            <a:pPr marL="285750" lvl="0" indent="-285750">
              <a:lnSpc>
                <a:spcPct val="110000"/>
              </a:lnSpc>
              <a:spcBef>
                <a:spcPts val="0"/>
              </a:spcBef>
              <a:buClr>
                <a:srgbClr val="D7361B"/>
              </a:buClr>
              <a:buSzPct val="125000"/>
              <a:buBlip>
                <a:blip r:embed="rId2"/>
              </a:buBlip>
            </a:pPr>
            <a:endParaRPr lang="en-US" sz="1800" dirty="0">
              <a:solidFill>
                <a:prstClr val="black"/>
              </a:solidFill>
            </a:endParaRPr>
          </a:p>
          <a:p>
            <a:pPr marL="0" lvl="0" indent="0">
              <a:lnSpc>
                <a:spcPct val="110000"/>
              </a:lnSpc>
              <a:spcBef>
                <a:spcPts val="0"/>
              </a:spcBef>
              <a:buClr>
                <a:srgbClr val="D7361B"/>
              </a:buClr>
              <a:buSzPct val="125000"/>
              <a:buNone/>
            </a:pPr>
            <a:endParaRPr lang="en-US" dirty="0"/>
          </a:p>
        </p:txBody>
      </p:sp>
      <p:sp>
        <p:nvSpPr>
          <p:cNvPr id="5" name="Content Placeholder 4"/>
          <p:cNvSpPr>
            <a:spLocks noGrp="1"/>
          </p:cNvSpPr>
          <p:nvPr>
            <p:ph sz="quarter" idx="2"/>
          </p:nvPr>
        </p:nvSpPr>
        <p:spPr>
          <a:xfrm>
            <a:off x="4572000" y="1447800"/>
            <a:ext cx="4343400" cy="4876800"/>
          </a:xfrm>
        </p:spPr>
        <p:txBody>
          <a:bodyPr>
            <a:normAutofit fontScale="70000" lnSpcReduction="20000"/>
          </a:bodyPr>
          <a:lstStyle/>
          <a:p>
            <a:pPr marL="285750" lvl="0" indent="-285750">
              <a:lnSpc>
                <a:spcPct val="110000"/>
              </a:lnSpc>
              <a:spcBef>
                <a:spcPts val="0"/>
              </a:spcBef>
              <a:buClr>
                <a:srgbClr val="D7361B"/>
              </a:buClr>
              <a:buSzPct val="100000"/>
              <a:buBlip>
                <a:blip r:embed="rId2"/>
              </a:buBlip>
            </a:pPr>
            <a:r>
              <a:rPr lang="en-US" sz="2800" dirty="0" smtClean="0">
                <a:solidFill>
                  <a:prstClr val="black"/>
                </a:solidFill>
              </a:rPr>
              <a:t>NFPA </a:t>
            </a:r>
            <a:r>
              <a:rPr lang="en-US" sz="2800" dirty="0">
                <a:solidFill>
                  <a:prstClr val="black"/>
                </a:solidFill>
              </a:rPr>
              <a:t>704 Fire </a:t>
            </a:r>
            <a:r>
              <a:rPr lang="en-US" sz="2800" dirty="0" smtClean="0">
                <a:solidFill>
                  <a:prstClr val="black"/>
                </a:solidFill>
              </a:rPr>
              <a:t>Diamond</a:t>
            </a:r>
          </a:p>
          <a:p>
            <a:pPr marL="285750" lvl="0" indent="-285750">
              <a:lnSpc>
                <a:spcPct val="110000"/>
              </a:lnSpc>
              <a:spcBef>
                <a:spcPts val="0"/>
              </a:spcBef>
              <a:buClr>
                <a:srgbClr val="D7361B"/>
              </a:buClr>
              <a:buSzPct val="125000"/>
              <a:buBlip>
                <a:blip r:embed="rId2"/>
              </a:buBlip>
            </a:pPr>
            <a:endParaRPr lang="en-US" sz="2800" dirty="0">
              <a:solidFill>
                <a:prstClr val="black"/>
              </a:solidFill>
            </a:endParaRPr>
          </a:p>
          <a:p>
            <a:pPr marL="285750" lvl="0" indent="-285750">
              <a:lnSpc>
                <a:spcPct val="110000"/>
              </a:lnSpc>
              <a:spcBef>
                <a:spcPts val="0"/>
              </a:spcBef>
              <a:buClr>
                <a:srgbClr val="D7361B"/>
              </a:buClr>
              <a:buSzPct val="125000"/>
              <a:buBlip>
                <a:blip r:embed="rId2"/>
              </a:buBlip>
            </a:pPr>
            <a:endParaRPr lang="en-US" sz="2800" dirty="0" smtClean="0">
              <a:solidFill>
                <a:prstClr val="black"/>
              </a:solidFill>
            </a:endParaRPr>
          </a:p>
          <a:p>
            <a:pPr marL="285750" lvl="0" indent="-285750">
              <a:lnSpc>
                <a:spcPct val="110000"/>
              </a:lnSpc>
              <a:spcBef>
                <a:spcPts val="0"/>
              </a:spcBef>
              <a:buClr>
                <a:srgbClr val="D7361B"/>
              </a:buClr>
              <a:buSzPct val="125000"/>
              <a:buBlip>
                <a:blip r:embed="rId2"/>
              </a:buBlip>
            </a:pPr>
            <a:endParaRPr lang="en-US" sz="2800" dirty="0">
              <a:solidFill>
                <a:prstClr val="black"/>
              </a:solidFill>
            </a:endParaRPr>
          </a:p>
          <a:p>
            <a:pPr marL="285750" lvl="0" indent="-285750">
              <a:lnSpc>
                <a:spcPct val="110000"/>
              </a:lnSpc>
              <a:spcBef>
                <a:spcPts val="0"/>
              </a:spcBef>
              <a:buClr>
                <a:srgbClr val="D7361B"/>
              </a:buClr>
              <a:buSzPct val="125000"/>
              <a:buBlip>
                <a:blip r:embed="rId2"/>
              </a:buBlip>
            </a:pPr>
            <a:endParaRPr lang="en-US" sz="2800" dirty="0" smtClean="0">
              <a:solidFill>
                <a:prstClr val="black"/>
              </a:solidFill>
            </a:endParaRPr>
          </a:p>
          <a:p>
            <a:pPr marL="285750" lvl="0" indent="-285750">
              <a:lnSpc>
                <a:spcPct val="110000"/>
              </a:lnSpc>
              <a:spcBef>
                <a:spcPts val="0"/>
              </a:spcBef>
              <a:buClr>
                <a:srgbClr val="D7361B"/>
              </a:buClr>
              <a:buSzPct val="125000"/>
              <a:buBlip>
                <a:blip r:embed="rId2"/>
              </a:buBlip>
            </a:pPr>
            <a:endParaRPr lang="en-US" sz="2800" dirty="0" smtClean="0">
              <a:solidFill>
                <a:prstClr val="black"/>
              </a:solidFill>
            </a:endParaRPr>
          </a:p>
          <a:p>
            <a:pPr marL="617220" lvl="1" indent="-342900">
              <a:lnSpc>
                <a:spcPct val="110000"/>
              </a:lnSpc>
              <a:spcBef>
                <a:spcPts val="0"/>
              </a:spcBef>
              <a:buClr>
                <a:schemeClr val="accent2">
                  <a:lumMod val="60000"/>
                  <a:lumOff val="40000"/>
                </a:schemeClr>
              </a:buClr>
              <a:buSzPct val="100000"/>
              <a:buFont typeface="Calibri" panose="020F0502020204030204" pitchFamily="34" charset="0"/>
              <a:buChar char="–"/>
            </a:pPr>
            <a:r>
              <a:rPr lang="en-US" dirty="0" smtClean="0">
                <a:solidFill>
                  <a:prstClr val="black"/>
                </a:solidFill>
              </a:rPr>
              <a:t>Red-Flammability</a:t>
            </a:r>
          </a:p>
          <a:p>
            <a:pPr marL="617220" lvl="1" indent="-342900">
              <a:lnSpc>
                <a:spcPct val="110000"/>
              </a:lnSpc>
              <a:spcBef>
                <a:spcPts val="0"/>
              </a:spcBef>
              <a:buClr>
                <a:schemeClr val="accent2">
                  <a:lumMod val="60000"/>
                  <a:lumOff val="40000"/>
                </a:schemeClr>
              </a:buClr>
              <a:buSzPct val="100000"/>
              <a:buFont typeface="Calibri" panose="020F0502020204030204" pitchFamily="34" charset="0"/>
              <a:buChar char="–"/>
            </a:pPr>
            <a:r>
              <a:rPr lang="en-US" dirty="0" smtClean="0">
                <a:solidFill>
                  <a:prstClr val="black"/>
                </a:solidFill>
              </a:rPr>
              <a:t>Blue-Health</a:t>
            </a:r>
          </a:p>
          <a:p>
            <a:pPr marL="617220" lvl="1" indent="-342900">
              <a:lnSpc>
                <a:spcPct val="110000"/>
              </a:lnSpc>
              <a:spcBef>
                <a:spcPts val="0"/>
              </a:spcBef>
              <a:buClr>
                <a:schemeClr val="accent2">
                  <a:lumMod val="60000"/>
                  <a:lumOff val="40000"/>
                </a:schemeClr>
              </a:buClr>
              <a:buSzPct val="100000"/>
              <a:buFont typeface="Calibri" panose="020F0502020204030204" pitchFamily="34" charset="0"/>
              <a:buChar char="–"/>
            </a:pPr>
            <a:r>
              <a:rPr lang="en-US" dirty="0" smtClean="0">
                <a:solidFill>
                  <a:prstClr val="black"/>
                </a:solidFill>
              </a:rPr>
              <a:t>Yellow- Instability/Reactivity</a:t>
            </a:r>
          </a:p>
          <a:p>
            <a:pPr marL="617220" lvl="1" indent="-342900">
              <a:lnSpc>
                <a:spcPct val="110000"/>
              </a:lnSpc>
              <a:spcBef>
                <a:spcPts val="0"/>
              </a:spcBef>
              <a:buClr>
                <a:schemeClr val="accent2">
                  <a:lumMod val="60000"/>
                  <a:lumOff val="40000"/>
                </a:schemeClr>
              </a:buClr>
              <a:buSzPct val="100000"/>
              <a:buFont typeface="Calibri" panose="020F0502020204030204" pitchFamily="34" charset="0"/>
              <a:buChar char="–"/>
            </a:pPr>
            <a:r>
              <a:rPr lang="en-US" dirty="0" smtClean="0">
                <a:solidFill>
                  <a:prstClr val="black"/>
                </a:solidFill>
              </a:rPr>
              <a:t>White-Special Hazard Symbols such as water reactive shown in example</a:t>
            </a:r>
          </a:p>
          <a:p>
            <a:pPr marL="617220" lvl="1" indent="-342900">
              <a:lnSpc>
                <a:spcPct val="110000"/>
              </a:lnSpc>
              <a:spcBef>
                <a:spcPts val="0"/>
              </a:spcBef>
              <a:buClr>
                <a:schemeClr val="accent2">
                  <a:lumMod val="60000"/>
                  <a:lumOff val="40000"/>
                </a:schemeClr>
              </a:buClr>
              <a:buSzPct val="100000"/>
              <a:buFont typeface="Calibri" panose="020F0502020204030204" pitchFamily="34" charset="0"/>
              <a:buChar char="–"/>
            </a:pPr>
            <a:r>
              <a:rPr lang="en-US" dirty="0" smtClean="0">
                <a:solidFill>
                  <a:prstClr val="black"/>
                </a:solidFill>
              </a:rPr>
              <a:t>Numbers ranges from 0 (practically nonhazardous) to 4 (</a:t>
            </a:r>
            <a:r>
              <a:rPr lang="en-US" dirty="0">
                <a:solidFill>
                  <a:prstClr val="black"/>
                </a:solidFill>
              </a:rPr>
              <a:t>m</a:t>
            </a:r>
            <a:r>
              <a:rPr lang="en-US" dirty="0" smtClean="0">
                <a:solidFill>
                  <a:prstClr val="black"/>
                </a:solidFill>
              </a:rPr>
              <a:t>ost extreme hazard)*</a:t>
            </a:r>
          </a:p>
          <a:p>
            <a:pPr marL="617220" lvl="1" indent="-342900">
              <a:lnSpc>
                <a:spcPct val="110000"/>
              </a:lnSpc>
              <a:spcBef>
                <a:spcPts val="0"/>
              </a:spcBef>
              <a:buClr>
                <a:schemeClr val="accent2">
                  <a:lumMod val="60000"/>
                  <a:lumOff val="40000"/>
                </a:schemeClr>
              </a:buClr>
              <a:buSzPct val="100000"/>
              <a:buFont typeface="Calibri" panose="020F0502020204030204" pitchFamily="34" charset="0"/>
              <a:buChar char="–"/>
            </a:pPr>
            <a:endParaRPr lang="en-US" dirty="0">
              <a:solidFill>
                <a:prstClr val="black"/>
              </a:solidFill>
            </a:endParaRPr>
          </a:p>
          <a:p>
            <a:pPr marL="285750" lvl="0" indent="-285750">
              <a:lnSpc>
                <a:spcPct val="110000"/>
              </a:lnSpc>
              <a:spcBef>
                <a:spcPts val="0"/>
              </a:spcBef>
              <a:buClr>
                <a:srgbClr val="D7361B"/>
              </a:buClr>
              <a:buSzPct val="100000"/>
              <a:buBlip>
                <a:blip r:embed="rId2"/>
              </a:buBlip>
            </a:pPr>
            <a:r>
              <a:rPr lang="en-US" sz="2900" dirty="0">
                <a:solidFill>
                  <a:prstClr val="black"/>
                </a:solidFill>
              </a:rPr>
              <a:t>Follow the hazardous materials use and storage </a:t>
            </a:r>
            <a:r>
              <a:rPr lang="en-US" sz="2900" dirty="0" smtClean="0">
                <a:solidFill>
                  <a:prstClr val="black"/>
                </a:solidFill>
              </a:rPr>
              <a:t>marking procedures and format required </a:t>
            </a:r>
            <a:r>
              <a:rPr lang="en-US" sz="2900" dirty="0">
                <a:solidFill>
                  <a:prstClr val="black"/>
                </a:solidFill>
              </a:rPr>
              <a:t>by your institution’s </a:t>
            </a:r>
            <a:r>
              <a:rPr lang="en-US" sz="2900" dirty="0" smtClean="0">
                <a:solidFill>
                  <a:prstClr val="black"/>
                </a:solidFill>
              </a:rPr>
              <a:t>policies</a:t>
            </a:r>
            <a:endParaRPr lang="en-US" sz="2900" dirty="0">
              <a:solidFill>
                <a:prstClr val="black"/>
              </a:solidFill>
            </a:endParaRPr>
          </a:p>
          <a:p>
            <a:pPr marL="0" indent="0">
              <a:buNone/>
            </a:pPr>
            <a:endParaRPr lang="en-US" dirty="0"/>
          </a:p>
        </p:txBody>
      </p:sp>
      <p:pic>
        <p:nvPicPr>
          <p:cNvPr id="4" name="Picture 2" descr="http://www.cshema.org/assets/0/8722/8780/8783/ed732c69-f6f5-44a6-9342-223a7914b34d.jpg"/>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924800" y="6248400"/>
            <a:ext cx="887414" cy="504347"/>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17059" y="1676400"/>
            <a:ext cx="1750534" cy="15036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76200" y="5715000"/>
            <a:ext cx="8382000" cy="923330"/>
          </a:xfrm>
          <a:prstGeom prst="rect">
            <a:avLst/>
          </a:prstGeom>
          <a:noFill/>
        </p:spPr>
        <p:txBody>
          <a:bodyPr wrap="square" rtlCol="0">
            <a:spAutoFit/>
          </a:bodyPr>
          <a:lstStyle/>
          <a:p>
            <a:pPr lvl="0"/>
            <a:endParaRPr lang="en-US" dirty="0" smtClean="0">
              <a:solidFill>
                <a:prstClr val="black"/>
              </a:solidFill>
            </a:endParaRPr>
          </a:p>
          <a:p>
            <a:pPr lvl="0"/>
            <a:r>
              <a:rPr lang="en-US" b="1" baseline="30000" dirty="0" smtClean="0">
                <a:solidFill>
                  <a:prstClr val="black"/>
                </a:solidFill>
              </a:rPr>
              <a:t>*</a:t>
            </a:r>
            <a:r>
              <a:rPr lang="en-US" b="1" dirty="0" smtClean="0">
                <a:solidFill>
                  <a:prstClr val="black"/>
                </a:solidFill>
              </a:rPr>
              <a:t>NOTE</a:t>
            </a:r>
            <a:r>
              <a:rPr lang="en-US" b="1" dirty="0">
                <a:solidFill>
                  <a:prstClr val="black"/>
                </a:solidFill>
              </a:rPr>
              <a:t>:  The NFPA numbering system is opposite that of GHS/Hazard communication where </a:t>
            </a:r>
            <a:r>
              <a:rPr lang="en-US" b="1" dirty="0" smtClean="0">
                <a:solidFill>
                  <a:prstClr val="black"/>
                </a:solidFill>
              </a:rPr>
              <a:t>1 is extremely hazardous and 4 is practically innocuous</a:t>
            </a:r>
            <a:endParaRPr lang="en-US" b="1" dirty="0">
              <a:solidFill>
                <a:prstClr val="black"/>
              </a:solidFill>
            </a:endParaRPr>
          </a:p>
        </p:txBody>
      </p:sp>
    </p:spTree>
    <p:extLst>
      <p:ext uri="{BB962C8B-B14F-4D97-AF65-F5344CB8AC3E}">
        <p14:creationId xmlns:p14="http://schemas.microsoft.com/office/powerpoint/2010/main" val="23183210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
                                            <p:txEl>
                                              <p:pRg st="8" end="8"/>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10" end="10"/>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5">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28600" y="274638"/>
            <a:ext cx="8458200" cy="1143000"/>
          </a:xfrm>
        </p:spPr>
        <p:txBody>
          <a:bodyPr>
            <a:normAutofit/>
          </a:bodyPr>
          <a:lstStyle/>
          <a:p>
            <a:r>
              <a:rPr lang="en-US" sz="3200" dirty="0" smtClean="0"/>
              <a:t>Course Objectives Include Discussion of the Following:</a:t>
            </a:r>
            <a:endParaRPr lang="en-US" sz="3200" dirty="0"/>
          </a:p>
        </p:txBody>
      </p:sp>
      <p:sp>
        <p:nvSpPr>
          <p:cNvPr id="6" name="Text Placeholder 5"/>
          <p:cNvSpPr>
            <a:spLocks noGrp="1"/>
          </p:cNvSpPr>
          <p:nvPr>
            <p:ph sz="quarter" idx="1"/>
          </p:nvPr>
        </p:nvSpPr>
        <p:spPr>
          <a:xfrm>
            <a:off x="381000" y="1447800"/>
            <a:ext cx="4282440" cy="4572000"/>
          </a:xfrm>
        </p:spPr>
        <p:txBody>
          <a:bodyPr>
            <a:normAutofit fontScale="55000" lnSpcReduction="20000"/>
          </a:bodyPr>
          <a:lstStyle/>
          <a:p>
            <a:pPr marL="285750" lvl="0" indent="-285750">
              <a:lnSpc>
                <a:spcPct val="120000"/>
              </a:lnSpc>
              <a:spcBef>
                <a:spcPts val="0"/>
              </a:spcBef>
              <a:buClr>
                <a:srgbClr val="D7361B"/>
              </a:buClr>
              <a:buSzPct val="100000"/>
              <a:buBlip>
                <a:blip r:embed="rId2"/>
              </a:buBlip>
            </a:pPr>
            <a:r>
              <a:rPr lang="en-US" dirty="0" smtClean="0"/>
              <a:t>Chemical Procurement Considerations</a:t>
            </a:r>
          </a:p>
          <a:p>
            <a:pPr marL="285750" lvl="0" indent="-285750">
              <a:lnSpc>
                <a:spcPct val="120000"/>
              </a:lnSpc>
              <a:spcBef>
                <a:spcPts val="0"/>
              </a:spcBef>
              <a:buClr>
                <a:srgbClr val="D7361B"/>
              </a:buClr>
              <a:buSzPct val="100000"/>
              <a:buBlip>
                <a:blip r:embed="rId2"/>
              </a:buBlip>
            </a:pPr>
            <a:r>
              <a:rPr lang="en-US" dirty="0" smtClean="0"/>
              <a:t>Receiving Guidelines</a:t>
            </a:r>
          </a:p>
          <a:p>
            <a:pPr marL="285750" lvl="0" indent="-285750">
              <a:lnSpc>
                <a:spcPct val="120000"/>
              </a:lnSpc>
              <a:spcBef>
                <a:spcPts val="0"/>
              </a:spcBef>
              <a:buClr>
                <a:srgbClr val="D7361B"/>
              </a:buClr>
              <a:buSzPct val="100000"/>
              <a:buBlip>
                <a:blip r:embed="rId2"/>
              </a:buBlip>
            </a:pPr>
            <a:r>
              <a:rPr lang="en-US" dirty="0" smtClean="0"/>
              <a:t>Chemical Inventory Management</a:t>
            </a:r>
          </a:p>
          <a:p>
            <a:pPr marL="285750" lvl="0" indent="-285750">
              <a:lnSpc>
                <a:spcPct val="120000"/>
              </a:lnSpc>
              <a:spcBef>
                <a:spcPts val="0"/>
              </a:spcBef>
              <a:buClr>
                <a:srgbClr val="D7361B"/>
              </a:buClr>
              <a:buSzPct val="100000"/>
              <a:buBlip>
                <a:blip r:embed="rId2"/>
              </a:buBlip>
            </a:pPr>
            <a:r>
              <a:rPr lang="en-US" dirty="0" smtClean="0"/>
              <a:t>Chemical Storage</a:t>
            </a:r>
          </a:p>
          <a:p>
            <a:pPr lvl="1">
              <a:buSzPct val="100000"/>
              <a:buFont typeface="Calibri" panose="020F0502020204030204" pitchFamily="34" charset="0"/>
              <a:buChar char="–"/>
            </a:pPr>
            <a:r>
              <a:rPr lang="en-US" dirty="0" smtClean="0"/>
              <a:t>Quantity Limitations</a:t>
            </a:r>
          </a:p>
          <a:p>
            <a:pPr lvl="1">
              <a:buSzPct val="100000"/>
              <a:buFont typeface="Calibri" panose="020F0502020204030204" pitchFamily="34" charset="0"/>
              <a:buChar char="–"/>
            </a:pPr>
            <a:r>
              <a:rPr lang="en-US" dirty="0" smtClean="0"/>
              <a:t>Segregation of Incompatibles</a:t>
            </a:r>
          </a:p>
          <a:p>
            <a:pPr lvl="1">
              <a:buSzPct val="100000"/>
              <a:buFont typeface="Calibri" panose="020F0502020204030204" pitchFamily="34" charset="0"/>
              <a:buChar char="–"/>
            </a:pPr>
            <a:r>
              <a:rPr lang="en-US" dirty="0" smtClean="0"/>
              <a:t>What about Multi-Hazard Chemicals?</a:t>
            </a:r>
          </a:p>
          <a:p>
            <a:pPr lvl="1">
              <a:buSzPct val="100000"/>
              <a:buFont typeface="Calibri" panose="020F0502020204030204" pitchFamily="34" charset="0"/>
              <a:buChar char="–"/>
            </a:pPr>
            <a:r>
              <a:rPr lang="en-US" dirty="0" smtClean="0"/>
              <a:t>General Storage BMPs, including</a:t>
            </a:r>
          </a:p>
          <a:p>
            <a:pPr lvl="2">
              <a:buClr>
                <a:schemeClr val="accent1"/>
              </a:buClr>
              <a:buSzPct val="100000"/>
              <a:buFont typeface="Wingdings" panose="05000000000000000000" pitchFamily="2" charset="2"/>
              <a:buChar char="§"/>
            </a:pPr>
            <a:r>
              <a:rPr lang="en-US" dirty="0" smtClean="0"/>
              <a:t>Container Management</a:t>
            </a:r>
          </a:p>
          <a:p>
            <a:pPr lvl="2">
              <a:buClr>
                <a:schemeClr val="accent1"/>
              </a:buClr>
              <a:buSzPct val="100000"/>
              <a:buFont typeface="Wingdings" panose="05000000000000000000" pitchFamily="2" charset="2"/>
              <a:buChar char="§"/>
            </a:pPr>
            <a:r>
              <a:rPr lang="en-US" dirty="0" smtClean="0"/>
              <a:t>Storage Areas</a:t>
            </a:r>
          </a:p>
          <a:p>
            <a:pPr lvl="2">
              <a:buClr>
                <a:schemeClr val="accent1"/>
              </a:buClr>
              <a:buSzPct val="100000"/>
              <a:buFont typeface="Wingdings" panose="05000000000000000000" pitchFamily="2" charset="2"/>
              <a:buChar char="§"/>
            </a:pPr>
            <a:r>
              <a:rPr lang="en-US" dirty="0" smtClean="0"/>
              <a:t>Housekeeping</a:t>
            </a:r>
          </a:p>
          <a:p>
            <a:pPr lvl="2">
              <a:buClr>
                <a:schemeClr val="accent1"/>
              </a:buClr>
              <a:buSzPct val="100000"/>
              <a:buFont typeface="Wingdings" panose="05000000000000000000" pitchFamily="2" charset="2"/>
              <a:buChar char="§"/>
            </a:pPr>
            <a:r>
              <a:rPr lang="en-US" dirty="0" smtClean="0"/>
              <a:t>Chemical Storage Cabinets</a:t>
            </a:r>
          </a:p>
          <a:p>
            <a:pPr lvl="2">
              <a:buClr>
                <a:schemeClr val="accent1"/>
              </a:buClr>
              <a:buSzPct val="100000"/>
              <a:buFont typeface="Wingdings" panose="05000000000000000000" pitchFamily="2" charset="2"/>
              <a:buChar char="§"/>
            </a:pPr>
            <a:r>
              <a:rPr lang="en-US" dirty="0" smtClean="0"/>
              <a:t>Refrigerated Storage</a:t>
            </a:r>
          </a:p>
          <a:p>
            <a:pPr lvl="2">
              <a:buClr>
                <a:schemeClr val="accent1"/>
              </a:buClr>
              <a:buSzPct val="100000"/>
              <a:buFont typeface="Wingdings" panose="05000000000000000000" pitchFamily="2" charset="2"/>
              <a:buChar char="§"/>
            </a:pPr>
            <a:r>
              <a:rPr lang="en-US" dirty="0" smtClean="0"/>
              <a:t>Desiccators</a:t>
            </a:r>
          </a:p>
          <a:p>
            <a:pPr lvl="1">
              <a:buSzPct val="100000"/>
              <a:buFont typeface="Calibri" panose="020F0502020204030204" pitchFamily="34" charset="0"/>
              <a:buChar char="–"/>
            </a:pPr>
            <a:r>
              <a:rPr lang="en-US" dirty="0" smtClean="0"/>
              <a:t>Hazard Class Specific BMPs</a:t>
            </a:r>
          </a:p>
          <a:p>
            <a:pPr lvl="2">
              <a:buClr>
                <a:schemeClr val="accent1"/>
              </a:buClr>
              <a:buSzPct val="100000"/>
              <a:buFont typeface="Wingdings" panose="05000000000000000000" pitchFamily="2" charset="2"/>
              <a:buChar char="§"/>
            </a:pPr>
            <a:r>
              <a:rPr lang="en-US" dirty="0" smtClean="0"/>
              <a:t>Corrosives (acids and bases)</a:t>
            </a:r>
          </a:p>
          <a:p>
            <a:pPr lvl="2">
              <a:buClr>
                <a:schemeClr val="accent1"/>
              </a:buClr>
              <a:buSzPct val="100000"/>
              <a:buFont typeface="Wingdings" panose="05000000000000000000" pitchFamily="2" charset="2"/>
              <a:buChar char="§"/>
            </a:pPr>
            <a:r>
              <a:rPr lang="en-US" dirty="0" smtClean="0"/>
              <a:t>Flammables</a:t>
            </a:r>
          </a:p>
          <a:p>
            <a:pPr lvl="2">
              <a:buClr>
                <a:schemeClr val="accent1"/>
              </a:buClr>
              <a:buSzPct val="100000"/>
              <a:buFont typeface="Wingdings" panose="05000000000000000000" pitchFamily="2" charset="2"/>
              <a:buChar char="§"/>
            </a:pPr>
            <a:r>
              <a:rPr lang="en-US" dirty="0" smtClean="0"/>
              <a:t>Toxins</a:t>
            </a:r>
          </a:p>
          <a:p>
            <a:pPr lvl="2">
              <a:buClr>
                <a:schemeClr val="accent1"/>
              </a:buClr>
              <a:buSzPct val="100000"/>
              <a:buFont typeface="Wingdings" panose="05000000000000000000" pitchFamily="2" charset="2"/>
              <a:buChar char="§"/>
            </a:pPr>
            <a:r>
              <a:rPr lang="en-US" dirty="0" smtClean="0"/>
              <a:t>Oxidizers</a:t>
            </a:r>
          </a:p>
          <a:p>
            <a:pPr lvl="2">
              <a:buClr>
                <a:schemeClr val="accent1"/>
              </a:buClr>
              <a:buSzPct val="100000"/>
              <a:buFont typeface="Wingdings" panose="05000000000000000000" pitchFamily="2" charset="2"/>
              <a:buChar char="§"/>
            </a:pPr>
            <a:r>
              <a:rPr lang="en-US" dirty="0" smtClean="0"/>
              <a:t>Highly Reactives (pyrophorics/water reactives, explosives, peroxide formers)</a:t>
            </a:r>
          </a:p>
          <a:p>
            <a:pPr lvl="1">
              <a:buSzPct val="100000"/>
              <a:buFont typeface="Calibri" panose="020F0502020204030204" pitchFamily="34" charset="0"/>
              <a:buChar char="–"/>
            </a:pPr>
            <a:endParaRPr lang="en-US" dirty="0" smtClean="0"/>
          </a:p>
          <a:p>
            <a:pPr lvl="1">
              <a:buSzPct val="100000"/>
              <a:buFont typeface="Calibri" panose="020F0502020204030204" pitchFamily="34" charset="0"/>
              <a:buChar char="–"/>
            </a:pPr>
            <a:endParaRPr lang="en-US" dirty="0" smtClean="0"/>
          </a:p>
          <a:p>
            <a:pPr lvl="1">
              <a:buSzPct val="100000"/>
              <a:buFont typeface="Calibri" panose="020F0502020204030204" pitchFamily="34" charset="0"/>
              <a:buChar char="–"/>
            </a:pPr>
            <a:endParaRPr lang="en-US" dirty="0" smtClean="0"/>
          </a:p>
          <a:p>
            <a:endParaRPr lang="en-US" dirty="0"/>
          </a:p>
        </p:txBody>
      </p:sp>
      <p:sp>
        <p:nvSpPr>
          <p:cNvPr id="10" name="Content Placeholder 9"/>
          <p:cNvSpPr>
            <a:spLocks noGrp="1"/>
          </p:cNvSpPr>
          <p:nvPr>
            <p:ph sz="quarter" idx="2"/>
          </p:nvPr>
        </p:nvSpPr>
        <p:spPr>
          <a:xfrm>
            <a:off x="4800600" y="1219200"/>
            <a:ext cx="3882390" cy="4800600"/>
          </a:xfrm>
        </p:spPr>
        <p:txBody>
          <a:bodyPr>
            <a:normAutofit fontScale="55000" lnSpcReduction="20000"/>
          </a:bodyPr>
          <a:lstStyle/>
          <a:p>
            <a:pPr lvl="1">
              <a:buClr>
                <a:srgbClr val="7598D9"/>
              </a:buClr>
              <a:buSzPct val="100000"/>
              <a:buFont typeface="Calibri" panose="020F0502020204030204" pitchFamily="34" charset="0"/>
              <a:buChar char="–"/>
            </a:pPr>
            <a:r>
              <a:rPr lang="en-US" dirty="0">
                <a:solidFill>
                  <a:prstClr val="black"/>
                </a:solidFill>
              </a:rPr>
              <a:t>Compressed Gases</a:t>
            </a:r>
          </a:p>
          <a:p>
            <a:pPr lvl="1">
              <a:buClr>
                <a:srgbClr val="7598D9"/>
              </a:buClr>
              <a:buSzPct val="100000"/>
              <a:buFont typeface="Calibri" panose="020F0502020204030204" pitchFamily="34" charset="0"/>
              <a:buChar char="–"/>
            </a:pPr>
            <a:r>
              <a:rPr lang="en-US" dirty="0">
                <a:solidFill>
                  <a:prstClr val="black"/>
                </a:solidFill>
              </a:rPr>
              <a:t>Cryogenic </a:t>
            </a:r>
            <a:r>
              <a:rPr lang="en-US" dirty="0" smtClean="0">
                <a:solidFill>
                  <a:prstClr val="black"/>
                </a:solidFill>
              </a:rPr>
              <a:t>Liquids</a:t>
            </a:r>
          </a:p>
          <a:p>
            <a:pPr lvl="1">
              <a:buClr>
                <a:srgbClr val="7598D9"/>
              </a:buClr>
              <a:buSzPct val="100000"/>
              <a:buFont typeface="Calibri" panose="020F0502020204030204" pitchFamily="34" charset="0"/>
              <a:buChar char="–"/>
            </a:pPr>
            <a:endParaRPr lang="en-US" sz="1600" dirty="0" smtClean="0">
              <a:solidFill>
                <a:prstClr val="black"/>
              </a:solidFill>
            </a:endParaRPr>
          </a:p>
          <a:p>
            <a:pPr marL="285750" lvl="0" indent="-285750">
              <a:spcBef>
                <a:spcPts val="0"/>
              </a:spcBef>
              <a:buClr>
                <a:srgbClr val="D7361B"/>
              </a:buClr>
              <a:buSzPct val="100000"/>
              <a:buBlip>
                <a:blip r:embed="rId2"/>
              </a:buBlip>
            </a:pPr>
            <a:r>
              <a:rPr lang="en-US" dirty="0" smtClean="0"/>
              <a:t>Additional Considerations</a:t>
            </a:r>
          </a:p>
          <a:p>
            <a:pPr lvl="1">
              <a:buSzPct val="100000"/>
              <a:buFont typeface="Calibri" panose="020F0502020204030204" pitchFamily="34" charset="0"/>
              <a:buChar char="–"/>
            </a:pPr>
            <a:r>
              <a:rPr lang="en-US" dirty="0" smtClean="0"/>
              <a:t>Marking </a:t>
            </a:r>
            <a:r>
              <a:rPr lang="en-US" dirty="0"/>
              <a:t>of Storage Areas</a:t>
            </a:r>
          </a:p>
          <a:p>
            <a:pPr lvl="1">
              <a:buSzPct val="100000"/>
              <a:buFont typeface="Calibri" panose="020F0502020204030204" pitchFamily="34" charset="0"/>
              <a:buChar char="–"/>
            </a:pPr>
            <a:r>
              <a:rPr lang="en-US" dirty="0" smtClean="0"/>
              <a:t>BMPs </a:t>
            </a:r>
            <a:r>
              <a:rPr lang="en-US" dirty="0"/>
              <a:t>for transporting chemicals </a:t>
            </a:r>
            <a:r>
              <a:rPr lang="en-US" dirty="0" smtClean="0"/>
              <a:t>within </a:t>
            </a:r>
            <a:r>
              <a:rPr lang="en-US" dirty="0"/>
              <a:t>the work place </a:t>
            </a:r>
            <a:endParaRPr lang="en-US" dirty="0" smtClean="0"/>
          </a:p>
          <a:p>
            <a:pPr lvl="1">
              <a:buSzPct val="100000"/>
              <a:buFont typeface="Calibri" panose="020F0502020204030204" pitchFamily="34" charset="0"/>
              <a:buChar char="–"/>
            </a:pPr>
            <a:r>
              <a:rPr lang="en-US" dirty="0"/>
              <a:t>Emergency Preparedness </a:t>
            </a:r>
          </a:p>
          <a:p>
            <a:pPr lvl="1">
              <a:buSzPct val="100000"/>
              <a:buFont typeface="Calibri" panose="020F0502020204030204" pitchFamily="34" charset="0"/>
              <a:buChar char="–"/>
            </a:pPr>
            <a:r>
              <a:rPr lang="en-US" dirty="0" smtClean="0"/>
              <a:t>Inspections</a:t>
            </a:r>
          </a:p>
          <a:p>
            <a:pPr lvl="1">
              <a:buSzPct val="100000"/>
              <a:buFont typeface="Calibri" panose="020F0502020204030204" pitchFamily="34" charset="0"/>
              <a:buChar char="–"/>
            </a:pPr>
            <a:r>
              <a:rPr lang="en-US" dirty="0" smtClean="0"/>
              <a:t>Security</a:t>
            </a:r>
          </a:p>
          <a:p>
            <a:pPr lvl="1"/>
            <a:endParaRPr lang="en-US" dirty="0" smtClean="0"/>
          </a:p>
          <a:p>
            <a:pPr lvl="1"/>
            <a:endParaRPr lang="en-US" dirty="0" smtClean="0"/>
          </a:p>
          <a:p>
            <a:pPr lvl="1"/>
            <a:endParaRPr lang="en-US" dirty="0" smtClean="0"/>
          </a:p>
          <a:p>
            <a:pPr marL="320040" lvl="1" indent="0">
              <a:buNone/>
            </a:pPr>
            <a:endParaRPr lang="en-US" dirty="0"/>
          </a:p>
        </p:txBody>
      </p:sp>
      <p:pic>
        <p:nvPicPr>
          <p:cNvPr id="11" name="Picture 2" descr="http://www.cshema.org/assets/0/8722/8780/8783/ed732c69-f6f5-44a6-9342-223a7914b34d.jpg"/>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924800" y="6248400"/>
            <a:ext cx="887414" cy="504347"/>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09603" y="3621386"/>
            <a:ext cx="3422690" cy="2590800"/>
          </a:xfrm>
          <a:prstGeom prst="rect">
            <a:avLst/>
          </a:prstGeom>
        </p:spPr>
      </p:pic>
    </p:spTree>
    <p:extLst>
      <p:ext uri="{BB962C8B-B14F-4D97-AF65-F5344CB8AC3E}">
        <p14:creationId xmlns:p14="http://schemas.microsoft.com/office/powerpoint/2010/main" val="368412057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8382000" cy="792162"/>
          </a:xfrm>
        </p:spPr>
        <p:txBody>
          <a:bodyPr>
            <a:noAutofit/>
          </a:bodyPr>
          <a:lstStyle/>
          <a:p>
            <a:r>
              <a:rPr lang="en-US" sz="3200" dirty="0"/>
              <a:t>Chemical Storage BMPs: </a:t>
            </a:r>
            <a:r>
              <a:rPr lang="en-US" sz="2800" dirty="0" smtClean="0"/>
              <a:t/>
            </a:r>
            <a:br>
              <a:rPr lang="en-US" sz="2800" dirty="0" smtClean="0"/>
            </a:br>
            <a:r>
              <a:rPr lang="en-US" sz="2800" dirty="0" smtClean="0"/>
              <a:t>Safety Tips for Transporting Chemicals in a Building </a:t>
            </a:r>
            <a:endParaRPr lang="en-US" sz="2800" dirty="0"/>
          </a:p>
        </p:txBody>
      </p:sp>
      <p:sp>
        <p:nvSpPr>
          <p:cNvPr id="3" name="Content Placeholder 2"/>
          <p:cNvSpPr>
            <a:spLocks noGrp="1"/>
          </p:cNvSpPr>
          <p:nvPr>
            <p:ph idx="1"/>
          </p:nvPr>
        </p:nvSpPr>
        <p:spPr>
          <a:xfrm>
            <a:off x="2895600" y="1453422"/>
            <a:ext cx="5906052" cy="4812330"/>
          </a:xfrm>
        </p:spPr>
        <p:txBody>
          <a:bodyPr>
            <a:normAutofit fontScale="85000" lnSpcReduction="10000"/>
          </a:bodyPr>
          <a:lstStyle/>
          <a:p>
            <a:pPr marL="285750" lvl="0" indent="-285750">
              <a:lnSpc>
                <a:spcPct val="110000"/>
              </a:lnSpc>
              <a:spcBef>
                <a:spcPts val="0"/>
              </a:spcBef>
              <a:buClr>
                <a:srgbClr val="D7361B"/>
              </a:buClr>
              <a:buSzPct val="100000"/>
              <a:buBlip>
                <a:blip r:embed="rId3"/>
              </a:buBlip>
            </a:pPr>
            <a:r>
              <a:rPr lang="en-US" sz="2400" dirty="0" smtClean="0"/>
              <a:t>Avoid high traffic areas whenever possible</a:t>
            </a:r>
          </a:p>
          <a:p>
            <a:pPr marL="285750" lvl="0" indent="-285750">
              <a:lnSpc>
                <a:spcPct val="110000"/>
              </a:lnSpc>
              <a:spcBef>
                <a:spcPts val="0"/>
              </a:spcBef>
              <a:buClr>
                <a:srgbClr val="D7361B"/>
              </a:buClr>
              <a:buSzPct val="100000"/>
              <a:buBlip>
                <a:blip r:embed="rId3"/>
              </a:buBlip>
            </a:pPr>
            <a:r>
              <a:rPr lang="en-US" sz="2400" dirty="0" smtClean="0"/>
              <a:t>Use carts with lips to move chemicals.  If transporting several hazard classes at the same time, segregate by hazard class in bins or tubs.  Protect against breakage with non-reactive cushioning materials as necessary.</a:t>
            </a:r>
          </a:p>
          <a:p>
            <a:pPr marL="285750" lvl="0" indent="-285750">
              <a:lnSpc>
                <a:spcPct val="110000"/>
              </a:lnSpc>
              <a:spcBef>
                <a:spcPts val="0"/>
              </a:spcBef>
              <a:buClr>
                <a:srgbClr val="D7361B"/>
              </a:buClr>
              <a:buSzPct val="100000"/>
              <a:buBlip>
                <a:blip r:embed="rId3"/>
              </a:buBlip>
            </a:pPr>
            <a:r>
              <a:rPr lang="en-US" sz="2400" dirty="0" smtClean="0"/>
              <a:t>To hand carry chemicals use a sturdy lipped tray for plastic containers and bottle carriers for glass containers.  Do not hand carry heavy containers and never attempt to move more than a couple of containers by hand. </a:t>
            </a:r>
          </a:p>
          <a:p>
            <a:pPr marL="285750" lvl="0" indent="-285750">
              <a:lnSpc>
                <a:spcPct val="110000"/>
              </a:lnSpc>
              <a:spcBef>
                <a:spcPts val="0"/>
              </a:spcBef>
              <a:buClr>
                <a:srgbClr val="D7361B"/>
              </a:buClr>
              <a:buSzPct val="100000"/>
              <a:buBlip>
                <a:blip r:embed="rId3"/>
              </a:buBlip>
            </a:pPr>
            <a:r>
              <a:rPr lang="en-US" sz="2400" dirty="0" smtClean="0">
                <a:solidFill>
                  <a:prstClr val="black"/>
                </a:solidFill>
              </a:rPr>
              <a:t>Do </a:t>
            </a:r>
            <a:r>
              <a:rPr lang="en-US" sz="2400" dirty="0">
                <a:solidFill>
                  <a:prstClr val="black"/>
                </a:solidFill>
              </a:rPr>
              <a:t>not hand carry bottles up or down stairs, use the (preferably freight) elevator instead</a:t>
            </a:r>
            <a:endParaRPr lang="en-US" sz="2400" dirty="0" smtClean="0">
              <a:solidFill>
                <a:prstClr val="black"/>
              </a:solidFill>
            </a:endParaRPr>
          </a:p>
          <a:p>
            <a:pPr marL="285750" indent="-285750">
              <a:lnSpc>
                <a:spcPct val="110000"/>
              </a:lnSpc>
              <a:spcBef>
                <a:spcPts val="0"/>
              </a:spcBef>
              <a:buClr>
                <a:srgbClr val="D7361B"/>
              </a:buClr>
              <a:buSzPct val="100000"/>
              <a:buBlip>
                <a:blip r:embed="rId3"/>
              </a:buBlip>
            </a:pPr>
            <a:r>
              <a:rPr lang="en-US" sz="2400" dirty="0"/>
              <a:t>When transporting chemicals, wear the same PPE required for use. Be careful not to transfer chemical contamination by touching door handles and the like with gloved hands.  </a:t>
            </a:r>
          </a:p>
          <a:p>
            <a:pPr marL="285750" lvl="0" indent="-285750">
              <a:lnSpc>
                <a:spcPct val="110000"/>
              </a:lnSpc>
              <a:spcBef>
                <a:spcPts val="0"/>
              </a:spcBef>
              <a:buClr>
                <a:srgbClr val="D7361B"/>
              </a:buClr>
              <a:buSzPct val="100000"/>
              <a:buBlip>
                <a:blip r:embed="rId3"/>
              </a:buBlip>
            </a:pPr>
            <a:r>
              <a:rPr lang="en-US" sz="2400" dirty="0" smtClean="0">
                <a:solidFill>
                  <a:prstClr val="black"/>
                </a:solidFill>
              </a:rPr>
              <a:t>Never carry an evacuated desiccator</a:t>
            </a:r>
            <a:endParaRPr lang="en-US" sz="2400" dirty="0">
              <a:solidFill>
                <a:prstClr val="black"/>
              </a:solidFill>
            </a:endParaRPr>
          </a:p>
          <a:p>
            <a:pPr marL="0" lvl="0" indent="0">
              <a:lnSpc>
                <a:spcPct val="110000"/>
              </a:lnSpc>
              <a:spcBef>
                <a:spcPts val="0"/>
              </a:spcBef>
              <a:buClr>
                <a:srgbClr val="D7361B"/>
              </a:buClr>
              <a:buSzPct val="100000"/>
              <a:buNone/>
            </a:pPr>
            <a:endParaRPr lang="en-US" dirty="0" smtClean="0"/>
          </a:p>
        </p:txBody>
      </p:sp>
      <p:pic>
        <p:nvPicPr>
          <p:cNvPr id="4" name="Picture 2" descr="http://www.cshema.org/assets/0/8722/8780/8783/ed732c69-f6f5-44a6-9342-223a7914b34d.jpg"/>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924800" y="6248400"/>
            <a:ext cx="887414" cy="504347"/>
          </a:xfrm>
          <a:prstGeom prst="rect">
            <a:avLst/>
          </a:prstGeom>
          <a:noFill/>
          <a:extLst>
            <a:ext uri="{909E8E84-426E-40DD-AFC4-6F175D3DCCD1}">
              <a14:hiddenFill xmlns:a14="http://schemas.microsoft.com/office/drawing/2010/main">
                <a:solidFill>
                  <a:srgbClr val="FFFFFF"/>
                </a:solidFill>
              </a14:hiddenFill>
            </a:ext>
          </a:extLst>
        </p:spPr>
      </p:pic>
      <p:pic>
        <p:nvPicPr>
          <p:cNvPr id="3077" name="Picture 5" descr="http://www.leatherwood.com/WebGifs/Carts-Chem/PP-bcart-1.gif">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9708" y="1453422"/>
            <a:ext cx="2439691" cy="2813777"/>
          </a:xfrm>
          <a:prstGeom prst="rect">
            <a:avLst/>
          </a:prstGeom>
          <a:noFill/>
          <a:extLst>
            <a:ext uri="{909E8E84-426E-40DD-AFC4-6F175D3DCCD1}">
              <a14:hiddenFill xmlns:a14="http://schemas.microsoft.com/office/drawing/2010/main">
                <a:solidFill>
                  <a:srgbClr val="FFFFFF"/>
                </a:solidFill>
              </a14:hiddenFill>
            </a:ext>
          </a:extLst>
        </p:spPr>
      </p:pic>
      <p:pic>
        <p:nvPicPr>
          <p:cNvPr id="3079" name="Picture 7" descr="http://1.op.ht/365-240-ffffff/opplanet-vwr-acid-and-solvent-bottle-carriers-f16959-0000-acid-bottle-carriers.jpg">
            <a:hlinkClick r:id="rId7"/>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28600" y="4704030"/>
            <a:ext cx="2209800" cy="17965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7532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07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07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8763000" cy="792162"/>
          </a:xfrm>
        </p:spPr>
        <p:txBody>
          <a:bodyPr>
            <a:noAutofit/>
          </a:bodyPr>
          <a:lstStyle/>
          <a:p>
            <a:r>
              <a:rPr lang="en-US" sz="3200" dirty="0"/>
              <a:t>Chemical Storage BMPs: </a:t>
            </a:r>
            <a:r>
              <a:rPr lang="en-US" sz="2800" dirty="0" smtClean="0"/>
              <a:t/>
            </a:r>
            <a:br>
              <a:rPr lang="en-US" sz="2800" dirty="0" smtClean="0"/>
            </a:br>
            <a:r>
              <a:rPr lang="en-US" sz="2800" dirty="0" smtClean="0"/>
              <a:t>Safety Tips for Transporting Chemicals, cont’d.</a:t>
            </a:r>
            <a:endParaRPr lang="en-US" sz="2800" dirty="0"/>
          </a:p>
        </p:txBody>
      </p:sp>
      <p:sp>
        <p:nvSpPr>
          <p:cNvPr id="3" name="Content Placeholder 2"/>
          <p:cNvSpPr>
            <a:spLocks noGrp="1"/>
          </p:cNvSpPr>
          <p:nvPr>
            <p:ph idx="1"/>
          </p:nvPr>
        </p:nvSpPr>
        <p:spPr>
          <a:xfrm>
            <a:off x="3886200" y="1752600"/>
            <a:ext cx="4800600" cy="4747972"/>
          </a:xfrm>
        </p:spPr>
        <p:txBody>
          <a:bodyPr>
            <a:normAutofit fontScale="85000" lnSpcReduction="10000"/>
          </a:bodyPr>
          <a:lstStyle/>
          <a:p>
            <a:pPr marL="285750" lvl="0" indent="-285750">
              <a:lnSpc>
                <a:spcPct val="110000"/>
              </a:lnSpc>
              <a:spcBef>
                <a:spcPts val="0"/>
              </a:spcBef>
              <a:buClr>
                <a:srgbClr val="D7361B"/>
              </a:buClr>
              <a:buSzPct val="100000"/>
              <a:buBlip>
                <a:blip r:embed="rId2"/>
              </a:buBlip>
            </a:pPr>
            <a:r>
              <a:rPr lang="en-US" sz="2800" dirty="0" smtClean="0"/>
              <a:t>Gas Cylinder Transport Tips</a:t>
            </a:r>
          </a:p>
          <a:p>
            <a:pPr marL="617220" lvl="1" indent="-342900">
              <a:lnSpc>
                <a:spcPct val="110000"/>
              </a:lnSpc>
              <a:spcBef>
                <a:spcPts val="0"/>
              </a:spcBef>
              <a:buClr>
                <a:schemeClr val="accent2">
                  <a:lumMod val="60000"/>
                  <a:lumOff val="40000"/>
                </a:schemeClr>
              </a:buClr>
              <a:buSzPct val="100000"/>
              <a:buFont typeface="Calibri" panose="020F0502020204030204" pitchFamily="34" charset="0"/>
              <a:buChar char="–"/>
            </a:pPr>
            <a:r>
              <a:rPr lang="en-US" dirty="0" smtClean="0"/>
              <a:t>Use cylinder carts equipped with chains or other devices to secure cylinders   </a:t>
            </a:r>
          </a:p>
          <a:p>
            <a:pPr marL="617220" lvl="1" indent="-342900">
              <a:lnSpc>
                <a:spcPct val="110000"/>
              </a:lnSpc>
              <a:spcBef>
                <a:spcPts val="0"/>
              </a:spcBef>
              <a:buClr>
                <a:schemeClr val="accent2">
                  <a:lumMod val="60000"/>
                  <a:lumOff val="40000"/>
                </a:schemeClr>
              </a:buClr>
              <a:buSzPct val="100000"/>
              <a:buFont typeface="Calibri" panose="020F0502020204030204" pitchFamily="34" charset="0"/>
              <a:buChar char="–"/>
            </a:pPr>
            <a:r>
              <a:rPr lang="en-US" dirty="0" smtClean="0"/>
              <a:t>Never transport a single cylinder on a cart designed for dual cylinder transport</a:t>
            </a:r>
          </a:p>
          <a:p>
            <a:pPr marL="617220" lvl="1" indent="-342900">
              <a:lnSpc>
                <a:spcPct val="110000"/>
              </a:lnSpc>
              <a:spcBef>
                <a:spcPts val="0"/>
              </a:spcBef>
              <a:buClr>
                <a:schemeClr val="accent2">
                  <a:lumMod val="60000"/>
                  <a:lumOff val="40000"/>
                </a:schemeClr>
              </a:buClr>
              <a:buSzPct val="100000"/>
              <a:buFont typeface="Calibri" panose="020F0502020204030204" pitchFamily="34" charset="0"/>
              <a:buChar char="–"/>
            </a:pPr>
            <a:r>
              <a:rPr lang="en-US" dirty="0"/>
              <a:t>Valve protection caps should be in place when cylinders are transported, moved, or not connected for use.  </a:t>
            </a:r>
            <a:r>
              <a:rPr lang="en-US" b="1" dirty="0"/>
              <a:t>NEVER </a:t>
            </a:r>
            <a:r>
              <a:rPr lang="en-US" dirty="0"/>
              <a:t>move a cylinder with a regulator </a:t>
            </a:r>
            <a:r>
              <a:rPr lang="en-US" dirty="0" smtClean="0"/>
              <a:t>attached</a:t>
            </a:r>
            <a:r>
              <a:rPr lang="en-US" dirty="0"/>
              <a:t>	</a:t>
            </a:r>
            <a:endParaRPr lang="en-US" dirty="0" smtClean="0"/>
          </a:p>
          <a:p>
            <a:pPr marL="617220" lvl="1" indent="-342900">
              <a:lnSpc>
                <a:spcPct val="110000"/>
              </a:lnSpc>
              <a:spcBef>
                <a:spcPts val="0"/>
              </a:spcBef>
              <a:buClr>
                <a:schemeClr val="accent2">
                  <a:lumMod val="60000"/>
                  <a:lumOff val="40000"/>
                </a:schemeClr>
              </a:buClr>
              <a:buSzPct val="100000"/>
              <a:buFont typeface="Calibri" panose="020F0502020204030204" pitchFamily="34" charset="0"/>
              <a:buChar char="–"/>
            </a:pPr>
            <a:r>
              <a:rPr lang="en-US" dirty="0" smtClean="0"/>
              <a:t>Avoid </a:t>
            </a:r>
            <a:r>
              <a:rPr lang="en-US" dirty="0"/>
              <a:t>dragging, rolling or sliding cylinders or attempting to move one any distance by </a:t>
            </a:r>
            <a:r>
              <a:rPr lang="en-US" dirty="0" smtClean="0"/>
              <a:t>hand</a:t>
            </a:r>
          </a:p>
          <a:p>
            <a:pPr marL="285750" lvl="0" indent="-285750">
              <a:lnSpc>
                <a:spcPct val="110000"/>
              </a:lnSpc>
              <a:spcBef>
                <a:spcPts val="0"/>
              </a:spcBef>
              <a:buClr>
                <a:srgbClr val="D7361B"/>
              </a:buClr>
              <a:buSzPct val="100000"/>
              <a:buBlip>
                <a:blip r:embed="rId2"/>
              </a:buBlip>
            </a:pPr>
            <a:endParaRPr lang="en-US" dirty="0" smtClean="0"/>
          </a:p>
        </p:txBody>
      </p:sp>
      <p:pic>
        <p:nvPicPr>
          <p:cNvPr id="4" name="Picture 2" descr="http://www.cshema.org/assets/0/8722/8780/8783/ed732c69-f6f5-44a6-9342-223a7914b34d.jpg"/>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924800" y="6248400"/>
            <a:ext cx="887414" cy="50434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descr="C:\Users\mmcrae\AppData\Local\Microsoft\Windows\Temporary Internet Files\Content.IE5\9NQKRE5T\Green%20Climber%20trolley[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4400" y="1887649"/>
            <a:ext cx="1905000" cy="43607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72513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8382000" cy="792162"/>
          </a:xfrm>
        </p:spPr>
        <p:txBody>
          <a:bodyPr>
            <a:normAutofit fontScale="90000"/>
          </a:bodyPr>
          <a:lstStyle/>
          <a:p>
            <a:r>
              <a:rPr lang="en-US" sz="3600" dirty="0"/>
              <a:t>Chemical Storage BMPs: </a:t>
            </a:r>
            <a:r>
              <a:rPr lang="en-US" sz="3100" dirty="0" smtClean="0"/>
              <a:t/>
            </a:r>
            <a:br>
              <a:rPr lang="en-US" sz="3100" dirty="0" smtClean="0"/>
            </a:br>
            <a:r>
              <a:rPr lang="en-US" sz="3100" dirty="0" smtClean="0"/>
              <a:t>Safety Tips for Transporting Chemicals, cont’d</a:t>
            </a:r>
            <a:r>
              <a:rPr lang="en-US" sz="3200" dirty="0" smtClean="0"/>
              <a:t>.</a:t>
            </a:r>
            <a:endParaRPr lang="en-US" sz="3200" dirty="0"/>
          </a:p>
        </p:txBody>
      </p:sp>
      <p:sp>
        <p:nvSpPr>
          <p:cNvPr id="3" name="Content Placeholder 2"/>
          <p:cNvSpPr>
            <a:spLocks noGrp="1"/>
          </p:cNvSpPr>
          <p:nvPr>
            <p:ph idx="1"/>
          </p:nvPr>
        </p:nvSpPr>
        <p:spPr>
          <a:xfrm>
            <a:off x="152400" y="1219200"/>
            <a:ext cx="8534400" cy="4800600"/>
          </a:xfrm>
        </p:spPr>
        <p:txBody>
          <a:bodyPr>
            <a:normAutofit fontScale="85000" lnSpcReduction="10000"/>
          </a:bodyPr>
          <a:lstStyle/>
          <a:p>
            <a:pPr marL="285750" lvl="0" indent="-285750">
              <a:lnSpc>
                <a:spcPct val="110000"/>
              </a:lnSpc>
              <a:spcBef>
                <a:spcPts val="0"/>
              </a:spcBef>
              <a:buClr>
                <a:srgbClr val="D7361B"/>
              </a:buClr>
              <a:buSzPct val="100000"/>
              <a:buBlip>
                <a:blip r:embed="rId3"/>
              </a:buBlip>
            </a:pPr>
            <a:r>
              <a:rPr lang="en-US" sz="2800" dirty="0" smtClean="0"/>
              <a:t>Cryogenic Liquid Transport Tips</a:t>
            </a:r>
          </a:p>
          <a:p>
            <a:pPr marL="617220" lvl="1" indent="-342900">
              <a:lnSpc>
                <a:spcPct val="110000"/>
              </a:lnSpc>
              <a:spcBef>
                <a:spcPts val="0"/>
              </a:spcBef>
              <a:buClr>
                <a:schemeClr val="accent2">
                  <a:lumMod val="60000"/>
                  <a:lumOff val="40000"/>
                </a:schemeClr>
              </a:buClr>
              <a:buSzPct val="100000"/>
              <a:buFont typeface="Calibri" panose="020F0502020204030204" pitchFamily="34" charset="0"/>
              <a:buChar char="–"/>
            </a:pPr>
            <a:r>
              <a:rPr lang="en-US" dirty="0" smtClean="0"/>
              <a:t>Wear </a:t>
            </a:r>
            <a:r>
              <a:rPr lang="en-US" dirty="0"/>
              <a:t>all required </a:t>
            </a:r>
            <a:r>
              <a:rPr lang="en-US" dirty="0" smtClean="0"/>
              <a:t>PPE and use </a:t>
            </a:r>
            <a:r>
              <a:rPr lang="en-US" dirty="0"/>
              <a:t>no fewer than two personnel to transport cryogenic liquids and use handcarts equipped with brakes for large Dewars and </a:t>
            </a:r>
            <a:r>
              <a:rPr lang="en-US" dirty="0" smtClean="0"/>
              <a:t>cylinders</a:t>
            </a:r>
            <a:endParaRPr lang="en-US" dirty="0"/>
          </a:p>
          <a:p>
            <a:pPr marL="617220" lvl="1" indent="-342900">
              <a:lnSpc>
                <a:spcPct val="110000"/>
              </a:lnSpc>
              <a:spcBef>
                <a:spcPts val="0"/>
              </a:spcBef>
              <a:buClr>
                <a:schemeClr val="accent2">
                  <a:lumMod val="60000"/>
                  <a:lumOff val="40000"/>
                </a:schemeClr>
              </a:buClr>
              <a:buSzPct val="100000"/>
              <a:buFont typeface="Calibri" panose="020F0502020204030204" pitchFamily="34" charset="0"/>
              <a:buChar char="–"/>
            </a:pPr>
            <a:r>
              <a:rPr lang="en-US" dirty="0" smtClean="0"/>
              <a:t>Never </a:t>
            </a:r>
            <a:r>
              <a:rPr lang="en-US" dirty="0"/>
              <a:t>transport an open container of cryogenic liquid, no matter how </a:t>
            </a:r>
            <a:r>
              <a:rPr lang="en-US" dirty="0" smtClean="0"/>
              <a:t>small</a:t>
            </a:r>
            <a:endParaRPr lang="en-US" dirty="0"/>
          </a:p>
          <a:p>
            <a:pPr marL="617220" lvl="1" indent="-342900">
              <a:lnSpc>
                <a:spcPct val="110000"/>
              </a:lnSpc>
              <a:spcBef>
                <a:spcPts val="0"/>
              </a:spcBef>
              <a:buClr>
                <a:schemeClr val="accent2">
                  <a:lumMod val="60000"/>
                  <a:lumOff val="40000"/>
                </a:schemeClr>
              </a:buClr>
              <a:buSzPct val="100000"/>
              <a:buFont typeface="Calibri" panose="020F0502020204030204" pitchFamily="34" charset="0"/>
              <a:buChar char="–"/>
            </a:pPr>
            <a:r>
              <a:rPr lang="en-US" dirty="0" smtClean="0"/>
              <a:t>Plan </a:t>
            </a:r>
            <a:r>
              <a:rPr lang="en-US" dirty="0"/>
              <a:t>the route of </a:t>
            </a:r>
            <a:r>
              <a:rPr lang="en-US" dirty="0" smtClean="0"/>
              <a:t>transport avoiding elevators if at all possible because in </a:t>
            </a:r>
            <a:r>
              <a:rPr lang="en-US" dirty="0"/>
              <a:t>event of an elevator failure or spill, the space may quickly undergo oxygen displacement. If </a:t>
            </a:r>
            <a:r>
              <a:rPr lang="en-US" dirty="0" smtClean="0"/>
              <a:t>the use of an elevator is unavoidable</a:t>
            </a:r>
            <a:r>
              <a:rPr lang="en-US" dirty="0"/>
              <a:t>, send your buddy to the receiving floor.  Then load the </a:t>
            </a:r>
            <a:r>
              <a:rPr lang="en-US" dirty="0" smtClean="0"/>
              <a:t>Dewar onto the elevator.  </a:t>
            </a:r>
            <a:r>
              <a:rPr lang="en-US" dirty="0"/>
              <a:t>Remain on the sending floor while you send the Dewar to the receiving floor unmanned.  </a:t>
            </a:r>
            <a:r>
              <a:rPr lang="en-US" dirty="0" smtClean="0"/>
              <a:t>After the Dewar is unloaded, </a:t>
            </a:r>
            <a:r>
              <a:rPr lang="en-US" dirty="0"/>
              <a:t>join him/her for the rest of the transport.  If the transport by elevator takes place over multiple floors, clearly label the Dewar with a warning to anyone who may want to use the elevator between the sending and receiving floors to wait until the transport process is complete. </a:t>
            </a:r>
          </a:p>
          <a:p>
            <a:pPr marL="617220" lvl="1" indent="-342900">
              <a:lnSpc>
                <a:spcPct val="110000"/>
              </a:lnSpc>
              <a:spcBef>
                <a:spcPts val="0"/>
              </a:spcBef>
              <a:buClr>
                <a:schemeClr val="accent2">
                  <a:lumMod val="60000"/>
                  <a:lumOff val="40000"/>
                </a:schemeClr>
              </a:buClr>
              <a:buSzPct val="100000"/>
              <a:buFont typeface="Calibri" panose="020F0502020204030204" pitchFamily="34" charset="0"/>
              <a:buChar char="–"/>
            </a:pPr>
            <a:r>
              <a:rPr lang="en-US" dirty="0" smtClean="0"/>
              <a:t>Always </a:t>
            </a:r>
            <a:r>
              <a:rPr lang="en-US" dirty="0"/>
              <a:t>use care when handling equipment. Damage to Dewars could result in the loss of vacuum and increased evaporation.  Transport of helium Dewars requires extra care because they are fragile.</a:t>
            </a:r>
          </a:p>
          <a:p>
            <a:pPr marL="617220" lvl="1" indent="-342900">
              <a:lnSpc>
                <a:spcPct val="110000"/>
              </a:lnSpc>
              <a:spcBef>
                <a:spcPts val="0"/>
              </a:spcBef>
              <a:buClr>
                <a:schemeClr val="accent2">
                  <a:lumMod val="60000"/>
                  <a:lumOff val="40000"/>
                </a:schemeClr>
              </a:buClr>
              <a:buSzPct val="100000"/>
              <a:buFont typeface="Calibri" panose="020F0502020204030204" pitchFamily="34" charset="0"/>
              <a:buChar char="–"/>
            </a:pPr>
            <a:endParaRPr lang="en-US" dirty="0"/>
          </a:p>
          <a:p>
            <a:pPr marL="617220" lvl="1" indent="-342900">
              <a:lnSpc>
                <a:spcPct val="110000"/>
              </a:lnSpc>
              <a:spcBef>
                <a:spcPts val="0"/>
              </a:spcBef>
              <a:buClr>
                <a:schemeClr val="accent2">
                  <a:lumMod val="60000"/>
                  <a:lumOff val="40000"/>
                </a:schemeClr>
              </a:buClr>
              <a:buSzPct val="100000"/>
              <a:buFont typeface="Calibri" panose="020F0502020204030204" pitchFamily="34" charset="0"/>
              <a:buChar char="–"/>
            </a:pPr>
            <a:endParaRPr lang="en-US" dirty="0" smtClean="0"/>
          </a:p>
          <a:p>
            <a:pPr marL="285750" lvl="0" indent="-285750">
              <a:lnSpc>
                <a:spcPct val="110000"/>
              </a:lnSpc>
              <a:spcBef>
                <a:spcPts val="0"/>
              </a:spcBef>
              <a:buClr>
                <a:srgbClr val="D7361B"/>
              </a:buClr>
              <a:buSzPct val="100000"/>
              <a:buBlip>
                <a:blip r:embed="rId3"/>
              </a:buBlip>
            </a:pPr>
            <a:endParaRPr lang="en-US" dirty="0" smtClean="0"/>
          </a:p>
        </p:txBody>
      </p:sp>
      <p:pic>
        <p:nvPicPr>
          <p:cNvPr id="4" name="Picture 2" descr="http://www.cshema.org/assets/0/8722/8780/8783/ed732c69-f6f5-44a6-9342-223a7914b34d.jpg"/>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924800" y="6248400"/>
            <a:ext cx="887414" cy="5043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060243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8382000" cy="792162"/>
          </a:xfrm>
        </p:spPr>
        <p:txBody>
          <a:bodyPr>
            <a:normAutofit fontScale="90000"/>
          </a:bodyPr>
          <a:lstStyle/>
          <a:p>
            <a:r>
              <a:rPr lang="en-US" sz="3600" dirty="0"/>
              <a:t>Chemical Storage BMPs: </a:t>
            </a:r>
            <a:r>
              <a:rPr lang="en-US" sz="3100" dirty="0" smtClean="0"/>
              <a:t/>
            </a:r>
            <a:br>
              <a:rPr lang="en-US" sz="3100" dirty="0" smtClean="0"/>
            </a:br>
            <a:r>
              <a:rPr lang="en-US" sz="3100" dirty="0" smtClean="0"/>
              <a:t>Safety Tips for Transporting Chemicals, cont’d</a:t>
            </a:r>
            <a:r>
              <a:rPr lang="en-US" sz="3200" dirty="0" smtClean="0"/>
              <a:t>.</a:t>
            </a:r>
            <a:endParaRPr lang="en-US" sz="3200" dirty="0"/>
          </a:p>
        </p:txBody>
      </p:sp>
      <p:sp>
        <p:nvSpPr>
          <p:cNvPr id="3" name="Content Placeholder 2"/>
          <p:cNvSpPr>
            <a:spLocks noGrp="1"/>
          </p:cNvSpPr>
          <p:nvPr>
            <p:ph idx="1"/>
          </p:nvPr>
        </p:nvSpPr>
        <p:spPr>
          <a:xfrm>
            <a:off x="152400" y="1295400"/>
            <a:ext cx="8534400" cy="4724400"/>
          </a:xfrm>
        </p:spPr>
        <p:txBody>
          <a:bodyPr>
            <a:normAutofit fontScale="85000" lnSpcReduction="10000"/>
          </a:bodyPr>
          <a:lstStyle/>
          <a:p>
            <a:pPr marL="285750" lvl="0" indent="-285750">
              <a:lnSpc>
                <a:spcPct val="110000"/>
              </a:lnSpc>
              <a:spcBef>
                <a:spcPts val="0"/>
              </a:spcBef>
              <a:buClr>
                <a:srgbClr val="D7361B"/>
              </a:buClr>
              <a:buSzPct val="100000"/>
              <a:buBlip>
                <a:blip r:embed="rId3"/>
              </a:buBlip>
            </a:pPr>
            <a:r>
              <a:rPr lang="en-US" sz="2800" dirty="0" smtClean="0"/>
              <a:t>Cryogenic Liquid Transport Tips, cont’d.</a:t>
            </a:r>
          </a:p>
          <a:p>
            <a:pPr marL="617220" lvl="1" indent="-342900">
              <a:lnSpc>
                <a:spcPct val="110000"/>
              </a:lnSpc>
              <a:spcBef>
                <a:spcPts val="0"/>
              </a:spcBef>
              <a:buClr>
                <a:schemeClr val="accent2">
                  <a:lumMod val="60000"/>
                  <a:lumOff val="40000"/>
                </a:schemeClr>
              </a:buClr>
              <a:buSzPct val="100000"/>
              <a:buFont typeface="Calibri" panose="020F0502020204030204" pitchFamily="34" charset="0"/>
              <a:buChar char="–"/>
            </a:pPr>
            <a:r>
              <a:rPr lang="en-US" dirty="0" smtClean="0"/>
              <a:t>When </a:t>
            </a:r>
            <a:r>
              <a:rPr lang="en-US" dirty="0"/>
              <a:t>at all possible, do not hand carry cryogenic liquids.  For larger Dewars use a stable wheeled base designed for the Dewar transport.  Check to ensure stability before commencing transport</a:t>
            </a:r>
            <a:r>
              <a:rPr lang="en-US" dirty="0" smtClean="0"/>
              <a:t>.</a:t>
            </a:r>
            <a:endParaRPr lang="en-US" dirty="0"/>
          </a:p>
          <a:p>
            <a:pPr marL="617220" lvl="1" indent="-342900">
              <a:lnSpc>
                <a:spcPct val="110000"/>
              </a:lnSpc>
              <a:spcBef>
                <a:spcPts val="0"/>
              </a:spcBef>
              <a:buClr>
                <a:schemeClr val="accent2">
                  <a:lumMod val="60000"/>
                  <a:lumOff val="40000"/>
                </a:schemeClr>
              </a:buClr>
              <a:buSzPct val="100000"/>
              <a:buFont typeface="Calibri" panose="020F0502020204030204" pitchFamily="34" charset="0"/>
              <a:buChar char="–"/>
            </a:pPr>
            <a:r>
              <a:rPr lang="en-US" dirty="0" smtClean="0"/>
              <a:t>When </a:t>
            </a:r>
            <a:r>
              <a:rPr lang="en-US" dirty="0"/>
              <a:t>carrying a Dewar, make sure it is the only item you are carrying.  Hold the Dewar as far away from the face as possible. Be on the lookout for other people who may run into you or bump you</a:t>
            </a:r>
            <a:r>
              <a:rPr lang="en-US" dirty="0" smtClean="0"/>
              <a:t>.</a:t>
            </a:r>
            <a:endParaRPr lang="en-US" dirty="0"/>
          </a:p>
          <a:p>
            <a:pPr marL="617220" lvl="1" indent="-342900">
              <a:lnSpc>
                <a:spcPct val="110000"/>
              </a:lnSpc>
              <a:spcBef>
                <a:spcPts val="0"/>
              </a:spcBef>
              <a:buClr>
                <a:schemeClr val="accent2">
                  <a:lumMod val="60000"/>
                  <a:lumOff val="40000"/>
                </a:schemeClr>
              </a:buClr>
              <a:buSzPct val="100000"/>
              <a:buFont typeface="Calibri" panose="020F0502020204030204" pitchFamily="34" charset="0"/>
              <a:buChar char="–"/>
            </a:pPr>
            <a:r>
              <a:rPr lang="en-US" dirty="0" smtClean="0"/>
              <a:t>Large </a:t>
            </a:r>
            <a:r>
              <a:rPr lang="en-US" dirty="0"/>
              <a:t>mobile Dewars used for transport should be equipped with a braking mechanism.  Do not use feet to brake.   Steel toed boots are recommended</a:t>
            </a:r>
            <a:r>
              <a:rPr lang="en-US" dirty="0" smtClean="0"/>
              <a:t>.</a:t>
            </a:r>
            <a:endParaRPr lang="en-US" dirty="0"/>
          </a:p>
          <a:p>
            <a:pPr marL="617220" lvl="1" indent="-342900">
              <a:lnSpc>
                <a:spcPct val="110000"/>
              </a:lnSpc>
              <a:spcBef>
                <a:spcPts val="0"/>
              </a:spcBef>
              <a:buClr>
                <a:schemeClr val="accent2">
                  <a:lumMod val="60000"/>
                  <a:lumOff val="40000"/>
                </a:schemeClr>
              </a:buClr>
              <a:buSzPct val="100000"/>
              <a:buFont typeface="Calibri" panose="020F0502020204030204" pitchFamily="34" charset="0"/>
              <a:buChar char="–"/>
            </a:pPr>
            <a:r>
              <a:rPr lang="en-US" dirty="0" smtClean="0"/>
              <a:t>Take </a:t>
            </a:r>
            <a:r>
              <a:rPr lang="en-US" dirty="0"/>
              <a:t>care to avoid crushing hands or fingers between the vessel or cart and walls or door frames. </a:t>
            </a:r>
          </a:p>
          <a:p>
            <a:pPr marL="617220" lvl="1" indent="-342900">
              <a:lnSpc>
                <a:spcPct val="110000"/>
              </a:lnSpc>
              <a:spcBef>
                <a:spcPts val="0"/>
              </a:spcBef>
              <a:buClr>
                <a:schemeClr val="accent2">
                  <a:lumMod val="60000"/>
                  <a:lumOff val="40000"/>
                </a:schemeClr>
              </a:buClr>
              <a:buSzPct val="100000"/>
              <a:buFont typeface="Calibri" panose="020F0502020204030204" pitchFamily="34" charset="0"/>
              <a:buChar char="–"/>
            </a:pPr>
            <a:r>
              <a:rPr lang="en-US" dirty="0" smtClean="0"/>
              <a:t>If </a:t>
            </a:r>
            <a:r>
              <a:rPr lang="en-US" dirty="0"/>
              <a:t>there is any risk of tipping, a cart should be used.  Wheeled trolleys may not be used if the vessel must pass over elevator thresholds or other slots/crevasses wider than 25% of the wheel width. </a:t>
            </a:r>
          </a:p>
          <a:p>
            <a:pPr marL="617220" lvl="1" indent="-342900">
              <a:lnSpc>
                <a:spcPct val="110000"/>
              </a:lnSpc>
              <a:spcBef>
                <a:spcPts val="0"/>
              </a:spcBef>
              <a:buClr>
                <a:schemeClr val="accent2">
                  <a:lumMod val="60000"/>
                  <a:lumOff val="40000"/>
                </a:schemeClr>
              </a:buClr>
              <a:buSzPct val="100000"/>
              <a:buFont typeface="Calibri" panose="020F0502020204030204" pitchFamily="34" charset="0"/>
              <a:buChar char="–"/>
            </a:pPr>
            <a:endParaRPr lang="en-US" dirty="0"/>
          </a:p>
          <a:p>
            <a:pPr marL="617220" lvl="1" indent="-342900">
              <a:lnSpc>
                <a:spcPct val="110000"/>
              </a:lnSpc>
              <a:spcBef>
                <a:spcPts val="0"/>
              </a:spcBef>
              <a:buClr>
                <a:schemeClr val="accent2">
                  <a:lumMod val="60000"/>
                  <a:lumOff val="40000"/>
                </a:schemeClr>
              </a:buClr>
              <a:buSzPct val="100000"/>
              <a:buFont typeface="Calibri" panose="020F0502020204030204" pitchFamily="34" charset="0"/>
              <a:buChar char="–"/>
            </a:pPr>
            <a:endParaRPr lang="en-US" dirty="0" smtClean="0"/>
          </a:p>
          <a:p>
            <a:pPr marL="285750" lvl="0" indent="-285750">
              <a:lnSpc>
                <a:spcPct val="110000"/>
              </a:lnSpc>
              <a:spcBef>
                <a:spcPts val="0"/>
              </a:spcBef>
              <a:buClr>
                <a:srgbClr val="D7361B"/>
              </a:buClr>
              <a:buSzPct val="100000"/>
              <a:buBlip>
                <a:blip r:embed="rId3"/>
              </a:buBlip>
            </a:pPr>
            <a:endParaRPr lang="en-US" dirty="0" smtClean="0"/>
          </a:p>
        </p:txBody>
      </p:sp>
      <p:pic>
        <p:nvPicPr>
          <p:cNvPr id="4" name="Picture 2" descr="http://www.cshema.org/assets/0/8722/8780/8783/ed732c69-f6f5-44a6-9342-223a7914b34d.jpg"/>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924800" y="6248400"/>
            <a:ext cx="887414" cy="5043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818432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763000" cy="1143000"/>
          </a:xfrm>
        </p:spPr>
        <p:txBody>
          <a:bodyPr>
            <a:noAutofit/>
          </a:bodyPr>
          <a:lstStyle/>
          <a:p>
            <a:r>
              <a:rPr lang="en-US" sz="3600" dirty="0"/>
              <a:t>Chemical Storage BMPs: </a:t>
            </a:r>
            <a:r>
              <a:rPr lang="en-US" sz="3600" dirty="0" smtClean="0"/>
              <a:t/>
            </a:r>
            <a:br>
              <a:rPr lang="en-US" sz="3600" dirty="0" smtClean="0"/>
            </a:br>
            <a:r>
              <a:rPr lang="en-US" sz="3200" dirty="0" smtClean="0"/>
              <a:t>Emergency Equipment</a:t>
            </a:r>
            <a:endParaRPr lang="en-US" sz="3200" dirty="0"/>
          </a:p>
        </p:txBody>
      </p:sp>
      <p:sp>
        <p:nvSpPr>
          <p:cNvPr id="3" name="Content Placeholder 2"/>
          <p:cNvSpPr>
            <a:spLocks noGrp="1"/>
          </p:cNvSpPr>
          <p:nvPr>
            <p:ph sz="quarter" idx="1"/>
          </p:nvPr>
        </p:nvSpPr>
        <p:spPr>
          <a:xfrm>
            <a:off x="533400" y="1447800"/>
            <a:ext cx="8153400" cy="4572000"/>
          </a:xfrm>
        </p:spPr>
        <p:txBody>
          <a:bodyPr>
            <a:normAutofit fontScale="85000" lnSpcReduction="20000"/>
          </a:bodyPr>
          <a:lstStyle/>
          <a:p>
            <a:pPr marL="285750" indent="-285750">
              <a:lnSpc>
                <a:spcPct val="120000"/>
              </a:lnSpc>
              <a:spcBef>
                <a:spcPts val="0"/>
              </a:spcBef>
              <a:buClr>
                <a:srgbClr val="D7361B"/>
              </a:buClr>
              <a:buSzPct val="100000"/>
              <a:buBlip>
                <a:blip r:embed="rId2"/>
              </a:buBlip>
            </a:pPr>
            <a:r>
              <a:rPr lang="en-US" dirty="0" smtClean="0"/>
              <a:t>Ensure the following emergency equipment is available in chemical use and storage areas</a:t>
            </a:r>
          </a:p>
          <a:p>
            <a:pPr marL="617220" lvl="1" indent="-342900">
              <a:lnSpc>
                <a:spcPct val="120000"/>
              </a:lnSpc>
              <a:spcBef>
                <a:spcPts val="0"/>
              </a:spcBef>
              <a:buClr>
                <a:schemeClr val="accent2">
                  <a:lumMod val="60000"/>
                  <a:lumOff val="40000"/>
                </a:schemeClr>
              </a:buClr>
              <a:buSzPct val="100000"/>
              <a:buFont typeface="Calibri" panose="020F0502020204030204" pitchFamily="34" charset="0"/>
              <a:buChar char="–"/>
            </a:pPr>
            <a:r>
              <a:rPr lang="en-US" dirty="0" smtClean="0"/>
              <a:t>appropriate fire extinguishers, </a:t>
            </a:r>
          </a:p>
          <a:p>
            <a:pPr marL="617220" lvl="1" indent="-342900">
              <a:lnSpc>
                <a:spcPct val="120000"/>
              </a:lnSpc>
              <a:spcBef>
                <a:spcPts val="0"/>
              </a:spcBef>
              <a:buClr>
                <a:schemeClr val="accent2">
                  <a:lumMod val="60000"/>
                  <a:lumOff val="40000"/>
                </a:schemeClr>
              </a:buClr>
              <a:buSzPct val="100000"/>
              <a:buFont typeface="Calibri" panose="020F0502020204030204" pitchFamily="34" charset="0"/>
              <a:buChar char="–"/>
            </a:pPr>
            <a:r>
              <a:rPr lang="en-US" dirty="0" smtClean="0"/>
              <a:t>safety </a:t>
            </a:r>
            <a:r>
              <a:rPr lang="en-US" dirty="0"/>
              <a:t>shower and </a:t>
            </a:r>
            <a:r>
              <a:rPr lang="en-US" dirty="0" smtClean="0"/>
              <a:t>eyewash, </a:t>
            </a:r>
            <a:endParaRPr lang="en-US" dirty="0"/>
          </a:p>
          <a:p>
            <a:pPr marL="617220" lvl="1" indent="-342900">
              <a:lnSpc>
                <a:spcPct val="120000"/>
              </a:lnSpc>
              <a:spcBef>
                <a:spcPts val="0"/>
              </a:spcBef>
              <a:buClr>
                <a:schemeClr val="accent2">
                  <a:lumMod val="60000"/>
                  <a:lumOff val="40000"/>
                </a:schemeClr>
              </a:buClr>
              <a:buSzPct val="100000"/>
              <a:buFont typeface="Calibri" panose="020F0502020204030204" pitchFamily="34" charset="0"/>
              <a:buChar char="–"/>
            </a:pPr>
            <a:r>
              <a:rPr lang="en-US" dirty="0"/>
              <a:t>a</a:t>
            </a:r>
            <a:r>
              <a:rPr lang="en-US" dirty="0" smtClean="0"/>
              <a:t>ppropriate first aid supplies</a:t>
            </a:r>
          </a:p>
          <a:p>
            <a:pPr marL="617220" lvl="1" indent="-342900">
              <a:lnSpc>
                <a:spcPct val="120000"/>
              </a:lnSpc>
              <a:spcBef>
                <a:spcPts val="0"/>
              </a:spcBef>
              <a:buClr>
                <a:schemeClr val="accent2">
                  <a:lumMod val="60000"/>
                  <a:lumOff val="40000"/>
                </a:schemeClr>
              </a:buClr>
              <a:buSzPct val="100000"/>
              <a:buFont typeface="Calibri" panose="020F0502020204030204" pitchFamily="34" charset="0"/>
              <a:buChar char="–"/>
            </a:pPr>
            <a:r>
              <a:rPr lang="en-US" dirty="0" smtClean="0"/>
              <a:t>appropriate </a:t>
            </a:r>
            <a:r>
              <a:rPr lang="en-US" dirty="0"/>
              <a:t>spill </a:t>
            </a:r>
            <a:r>
              <a:rPr lang="en-US" dirty="0" smtClean="0"/>
              <a:t>kits/spill clean up supplies and </a:t>
            </a:r>
          </a:p>
          <a:p>
            <a:pPr marL="617220" lvl="1" indent="-342900">
              <a:lnSpc>
                <a:spcPct val="120000"/>
              </a:lnSpc>
              <a:spcBef>
                <a:spcPts val="0"/>
              </a:spcBef>
              <a:buClr>
                <a:schemeClr val="accent2">
                  <a:lumMod val="60000"/>
                  <a:lumOff val="40000"/>
                </a:schemeClr>
              </a:buClr>
              <a:buSzPct val="100000"/>
              <a:buFont typeface="Calibri" panose="020F0502020204030204" pitchFamily="34" charset="0"/>
              <a:buChar char="–"/>
            </a:pPr>
            <a:r>
              <a:rPr lang="en-US" dirty="0"/>
              <a:t>a</a:t>
            </a:r>
            <a:r>
              <a:rPr lang="en-US" dirty="0" smtClean="0"/>
              <a:t>ppropriate PPE for the chemicals present </a:t>
            </a:r>
          </a:p>
          <a:p>
            <a:pPr marL="0" lvl="0" indent="0">
              <a:lnSpc>
                <a:spcPct val="120000"/>
              </a:lnSpc>
              <a:spcBef>
                <a:spcPts val="0"/>
              </a:spcBef>
              <a:buClr>
                <a:srgbClr val="D7361B"/>
              </a:buClr>
              <a:buSzPct val="100000"/>
              <a:buNone/>
            </a:pPr>
            <a:endParaRPr lang="en-US" dirty="0" smtClean="0"/>
          </a:p>
          <a:p>
            <a:pPr marL="285750" indent="-285750">
              <a:lnSpc>
                <a:spcPct val="120000"/>
              </a:lnSpc>
              <a:spcBef>
                <a:spcPts val="0"/>
              </a:spcBef>
              <a:buClr>
                <a:srgbClr val="D7361B"/>
              </a:buClr>
              <a:buSzPct val="100000"/>
              <a:buBlip>
                <a:blip r:embed="rId2"/>
              </a:buBlip>
            </a:pPr>
            <a:r>
              <a:rPr lang="en-US" dirty="0" smtClean="0"/>
              <a:t>And that all chemical users know  your institution’s emergency procedures, including</a:t>
            </a:r>
          </a:p>
          <a:p>
            <a:pPr marL="617220" lvl="1" indent="-342900">
              <a:lnSpc>
                <a:spcPct val="120000"/>
              </a:lnSpc>
              <a:spcBef>
                <a:spcPts val="0"/>
              </a:spcBef>
              <a:buClr>
                <a:schemeClr val="accent2">
                  <a:lumMod val="60000"/>
                  <a:lumOff val="40000"/>
                </a:schemeClr>
              </a:buClr>
              <a:buSzPct val="100000"/>
              <a:buFont typeface="Calibri" panose="020F0502020204030204" pitchFamily="34" charset="0"/>
              <a:buChar char="–"/>
            </a:pPr>
            <a:r>
              <a:rPr lang="en-US" dirty="0"/>
              <a:t>how </a:t>
            </a:r>
            <a:r>
              <a:rPr lang="en-US" dirty="0" smtClean="0"/>
              <a:t>to sound </a:t>
            </a:r>
            <a:r>
              <a:rPr lang="en-US" dirty="0"/>
              <a:t>the alarm/notify co-workers of the emergency</a:t>
            </a:r>
          </a:p>
          <a:p>
            <a:pPr marL="617220" lvl="1" indent="-342900">
              <a:lnSpc>
                <a:spcPct val="120000"/>
              </a:lnSpc>
              <a:spcBef>
                <a:spcPts val="0"/>
              </a:spcBef>
              <a:buClr>
                <a:schemeClr val="accent2">
                  <a:lumMod val="60000"/>
                  <a:lumOff val="40000"/>
                </a:schemeClr>
              </a:buClr>
              <a:buSzPct val="100000"/>
              <a:buFont typeface="Calibri" panose="020F0502020204030204" pitchFamily="34" charset="0"/>
              <a:buChar char="–"/>
            </a:pPr>
            <a:r>
              <a:rPr lang="en-US" dirty="0" smtClean="0"/>
              <a:t>when and where to evacuate</a:t>
            </a:r>
          </a:p>
          <a:p>
            <a:pPr marL="617220" lvl="1" indent="-342900">
              <a:lnSpc>
                <a:spcPct val="120000"/>
              </a:lnSpc>
              <a:spcBef>
                <a:spcPts val="0"/>
              </a:spcBef>
              <a:buClr>
                <a:schemeClr val="accent2">
                  <a:lumMod val="60000"/>
                  <a:lumOff val="40000"/>
                </a:schemeClr>
              </a:buClr>
              <a:buSzPct val="100000"/>
              <a:buFont typeface="Calibri" panose="020F0502020204030204" pitchFamily="34" charset="0"/>
              <a:buChar char="–"/>
            </a:pPr>
            <a:r>
              <a:rPr lang="en-US" dirty="0" smtClean="0"/>
              <a:t>where emergency equipment is located and how and when to use it</a:t>
            </a:r>
          </a:p>
          <a:p>
            <a:pPr marL="617220" lvl="1" indent="-342900">
              <a:lnSpc>
                <a:spcPct val="120000"/>
              </a:lnSpc>
              <a:spcBef>
                <a:spcPts val="0"/>
              </a:spcBef>
              <a:buClr>
                <a:schemeClr val="accent2">
                  <a:lumMod val="60000"/>
                  <a:lumOff val="40000"/>
                </a:schemeClr>
              </a:buClr>
              <a:buSzPct val="100000"/>
              <a:buFont typeface="Calibri" panose="020F0502020204030204" pitchFamily="34" charset="0"/>
              <a:buChar char="–"/>
            </a:pPr>
            <a:r>
              <a:rPr lang="en-US" dirty="0" smtClean="0"/>
              <a:t>how to maintain the emergency equipment</a:t>
            </a:r>
          </a:p>
          <a:p>
            <a:pPr marL="617220" lvl="1" indent="-342900">
              <a:lnSpc>
                <a:spcPct val="120000"/>
              </a:lnSpc>
              <a:spcBef>
                <a:spcPts val="0"/>
              </a:spcBef>
              <a:buClr>
                <a:schemeClr val="accent2">
                  <a:lumMod val="60000"/>
                  <a:lumOff val="40000"/>
                </a:schemeClr>
              </a:buClr>
              <a:buSzPct val="100000"/>
              <a:buFont typeface="Calibri" panose="020F0502020204030204" pitchFamily="34" charset="0"/>
              <a:buChar char="–"/>
            </a:pPr>
            <a:r>
              <a:rPr lang="en-US" dirty="0"/>
              <a:t>w</a:t>
            </a:r>
            <a:r>
              <a:rPr lang="en-US" dirty="0" smtClean="0"/>
              <a:t>hom to notify when equipment requires repairs or replacement</a:t>
            </a:r>
          </a:p>
          <a:p>
            <a:pPr marL="560070" lvl="1" indent="-285750">
              <a:lnSpc>
                <a:spcPct val="120000"/>
              </a:lnSpc>
              <a:spcBef>
                <a:spcPts val="0"/>
              </a:spcBef>
              <a:buClr>
                <a:srgbClr val="D7361B"/>
              </a:buClr>
              <a:buSzPct val="100000"/>
              <a:buBlip>
                <a:blip r:embed="rId2"/>
              </a:buBlip>
            </a:pPr>
            <a:endParaRPr lang="en-US" dirty="0"/>
          </a:p>
          <a:p>
            <a:pPr marL="285750" lvl="0" indent="-285750">
              <a:lnSpc>
                <a:spcPct val="120000"/>
              </a:lnSpc>
              <a:spcBef>
                <a:spcPts val="0"/>
              </a:spcBef>
              <a:buClr>
                <a:srgbClr val="D7361B"/>
              </a:buClr>
              <a:buSzPct val="100000"/>
              <a:buBlip>
                <a:blip r:embed="rId2"/>
              </a:buBlip>
            </a:pPr>
            <a:endParaRPr lang="en-US" dirty="0"/>
          </a:p>
          <a:p>
            <a:pPr marL="285750" lvl="0" indent="-285750">
              <a:lnSpc>
                <a:spcPct val="110000"/>
              </a:lnSpc>
              <a:spcBef>
                <a:spcPts val="0"/>
              </a:spcBef>
              <a:buClr>
                <a:srgbClr val="D7361B"/>
              </a:buClr>
              <a:buSzPct val="125000"/>
              <a:buBlip>
                <a:blip r:embed="rId2"/>
              </a:buBlip>
            </a:pPr>
            <a:endParaRPr lang="en-US" dirty="0"/>
          </a:p>
        </p:txBody>
      </p:sp>
      <p:pic>
        <p:nvPicPr>
          <p:cNvPr id="4" name="Picture 2" descr="http://www.cshema.org/assets/0/8722/8780/8783/ed732c69-f6f5-44a6-9342-223a7914b34d.jpg"/>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924800" y="6248400"/>
            <a:ext cx="887414" cy="504347"/>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C:\Users\mmcrae\AppData\Local\Microsoft\Windows\Temporary Internet Files\Content.IE5\4Y1X2MCS\Fire_Extinguishers_index[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15000" y="1828800"/>
            <a:ext cx="1219200" cy="1295400"/>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mmcrae\AppData\Local\Microsoft\Windows\Temporary Internet Files\Content.IE5\X1ZD484T\D4606[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29934" y="2209800"/>
            <a:ext cx="1437816" cy="15287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9102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05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05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11" end="11"/>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descr="C:\Users\mmcrae\AppData\Local\Microsoft\Windows\Temporary Internet Files\Content.IE5\U1ELQ35J\safety[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62600" y="914399"/>
            <a:ext cx="3886200" cy="5715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304800" y="274638"/>
            <a:ext cx="8382000" cy="1020762"/>
          </a:xfrm>
        </p:spPr>
        <p:txBody>
          <a:bodyPr>
            <a:normAutofit fontScale="90000"/>
          </a:bodyPr>
          <a:lstStyle/>
          <a:p>
            <a:r>
              <a:rPr lang="en-US" dirty="0"/>
              <a:t>Chemical Storage BMPs: </a:t>
            </a:r>
            <a:r>
              <a:rPr lang="en-US" dirty="0" smtClean="0"/>
              <a:t/>
            </a:r>
            <a:br>
              <a:rPr lang="en-US" dirty="0" smtClean="0"/>
            </a:br>
            <a:r>
              <a:rPr lang="en-US" dirty="0" smtClean="0"/>
              <a:t>Inspections</a:t>
            </a:r>
            <a:endParaRPr lang="en-US" dirty="0"/>
          </a:p>
        </p:txBody>
      </p:sp>
      <p:pic>
        <p:nvPicPr>
          <p:cNvPr id="5" name="Picture 2" descr="http://www.cshema.org/assets/0/8722/8780/8783/ed732c69-f6f5-44a6-9342-223a7914b34d.jpg"/>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924800" y="6248400"/>
            <a:ext cx="887414" cy="504347"/>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533400" y="1447800"/>
            <a:ext cx="5334000" cy="4800600"/>
          </a:xfrm>
        </p:spPr>
        <p:txBody>
          <a:bodyPr>
            <a:noAutofit/>
          </a:bodyPr>
          <a:lstStyle/>
          <a:p>
            <a:pPr marL="285750" lvl="0" indent="-285750">
              <a:spcBef>
                <a:spcPts val="0"/>
              </a:spcBef>
              <a:buClr>
                <a:srgbClr val="D7361B"/>
              </a:buClr>
              <a:buSzPct val="100000"/>
              <a:buBlip>
                <a:blip r:embed="rId4"/>
              </a:buBlip>
            </a:pPr>
            <a:r>
              <a:rPr lang="en-US" sz="2000" dirty="0" smtClean="0"/>
              <a:t>Chemical storage areas should be inspected at the frequency specified by your institution or if none exists, at least annually</a:t>
            </a:r>
          </a:p>
          <a:p>
            <a:pPr marL="285750" lvl="0" indent="-285750">
              <a:spcBef>
                <a:spcPts val="0"/>
              </a:spcBef>
              <a:buClr>
                <a:srgbClr val="D7361B"/>
              </a:buClr>
              <a:buSzPct val="100000"/>
              <a:buBlip>
                <a:blip r:embed="rId4"/>
              </a:buBlip>
            </a:pPr>
            <a:r>
              <a:rPr lang="en-US" sz="2000" dirty="0" smtClean="0"/>
              <a:t>Inspections should include </a:t>
            </a:r>
          </a:p>
          <a:p>
            <a:pPr marL="617220" lvl="1" indent="-342900">
              <a:spcBef>
                <a:spcPts val="0"/>
              </a:spcBef>
              <a:buClr>
                <a:schemeClr val="accent2">
                  <a:lumMod val="60000"/>
                  <a:lumOff val="40000"/>
                </a:schemeClr>
              </a:buClr>
              <a:buSzPct val="100000"/>
              <a:buFont typeface="Calibri" panose="020F0502020204030204" pitchFamily="34" charset="0"/>
              <a:buChar char="–"/>
            </a:pPr>
            <a:r>
              <a:rPr lang="en-US" sz="2000" dirty="0"/>
              <a:t>v</a:t>
            </a:r>
            <a:r>
              <a:rPr lang="en-US" sz="2000" dirty="0" smtClean="0"/>
              <a:t>erifying good housekeeping is maintained, especially egress routes and paths to emergency equipment are kept free from obstruction</a:t>
            </a:r>
          </a:p>
          <a:p>
            <a:pPr marL="617220" lvl="1" indent="-342900">
              <a:spcBef>
                <a:spcPts val="0"/>
              </a:spcBef>
              <a:buClr>
                <a:schemeClr val="accent2">
                  <a:lumMod val="60000"/>
                  <a:lumOff val="40000"/>
                </a:schemeClr>
              </a:buClr>
              <a:buSzPct val="100000"/>
              <a:buFont typeface="Calibri" panose="020F0502020204030204" pitchFamily="34" charset="0"/>
              <a:buChar char="–"/>
            </a:pPr>
            <a:r>
              <a:rPr lang="en-US" sz="2000" dirty="0" smtClean="0"/>
              <a:t>verifying chemicals are stored compatibly</a:t>
            </a:r>
          </a:p>
          <a:p>
            <a:pPr marL="617220" lvl="1" indent="-342900">
              <a:spcBef>
                <a:spcPts val="0"/>
              </a:spcBef>
              <a:buClr>
                <a:schemeClr val="accent2">
                  <a:lumMod val="60000"/>
                  <a:lumOff val="40000"/>
                </a:schemeClr>
              </a:buClr>
              <a:buSzPct val="100000"/>
              <a:buFont typeface="Calibri" panose="020F0502020204030204" pitchFamily="34" charset="0"/>
              <a:buChar char="–"/>
            </a:pPr>
            <a:r>
              <a:rPr lang="en-US" sz="2000" dirty="0" smtClean="0"/>
              <a:t>examining stored chemicals for </a:t>
            </a:r>
          </a:p>
          <a:p>
            <a:pPr marL="891540" lvl="2" indent="-342900">
              <a:spcBef>
                <a:spcPts val="0"/>
              </a:spcBef>
              <a:buClr>
                <a:schemeClr val="accent1"/>
              </a:buClr>
              <a:buSzPct val="100000"/>
              <a:buFont typeface="Wingdings" panose="05000000000000000000" pitchFamily="2" charset="2"/>
              <a:buChar char="§"/>
            </a:pPr>
            <a:r>
              <a:rPr lang="en-US" sz="1600" dirty="0" smtClean="0"/>
              <a:t>signs of deterioration (crystal formation, color change, etc.),</a:t>
            </a:r>
          </a:p>
          <a:p>
            <a:pPr marL="891540" lvl="2" indent="-342900">
              <a:spcBef>
                <a:spcPts val="0"/>
              </a:spcBef>
              <a:buClr>
                <a:schemeClr val="accent1"/>
              </a:buClr>
              <a:buSzPct val="100000"/>
              <a:buFont typeface="Wingdings" panose="05000000000000000000" pitchFamily="2" charset="2"/>
              <a:buChar char="§"/>
            </a:pPr>
            <a:r>
              <a:rPr lang="en-US" sz="1600" dirty="0"/>
              <a:t>c</a:t>
            </a:r>
            <a:r>
              <a:rPr lang="en-US" sz="1600" dirty="0" smtClean="0"/>
              <a:t>ontainer leakage/container integrity</a:t>
            </a:r>
          </a:p>
          <a:p>
            <a:pPr marL="617220" lvl="1" indent="-342900">
              <a:spcBef>
                <a:spcPts val="0"/>
              </a:spcBef>
              <a:buClr>
                <a:schemeClr val="accent2">
                  <a:lumMod val="60000"/>
                  <a:lumOff val="40000"/>
                </a:schemeClr>
              </a:buClr>
              <a:buSzPct val="100000"/>
              <a:buFont typeface="Calibri" panose="020F0502020204030204" pitchFamily="34" charset="0"/>
              <a:buChar char="–"/>
            </a:pPr>
            <a:r>
              <a:rPr lang="en-US" sz="2000" dirty="0" smtClean="0"/>
              <a:t>ensuring chemical containers are closed and caps are in good condition</a:t>
            </a:r>
          </a:p>
          <a:p>
            <a:pPr marL="617220" lvl="1" indent="-342900">
              <a:spcBef>
                <a:spcPts val="0"/>
              </a:spcBef>
              <a:buClr>
                <a:schemeClr val="accent2">
                  <a:lumMod val="60000"/>
                  <a:lumOff val="40000"/>
                </a:schemeClr>
              </a:buClr>
              <a:buSzPct val="100000"/>
              <a:buFont typeface="Calibri" panose="020F0502020204030204" pitchFamily="34" charset="0"/>
              <a:buChar char="–"/>
            </a:pPr>
            <a:r>
              <a:rPr lang="en-US" sz="2000" dirty="0"/>
              <a:t>e</a:t>
            </a:r>
            <a:r>
              <a:rPr lang="en-US" sz="2000" dirty="0" smtClean="0"/>
              <a:t>nsuring chemical containers are labeled with legible labels that face outwards</a:t>
            </a:r>
          </a:p>
          <a:p>
            <a:pPr marL="617220" lvl="1" indent="-342900">
              <a:spcBef>
                <a:spcPts val="0"/>
              </a:spcBef>
              <a:buClr>
                <a:schemeClr val="accent2">
                  <a:lumMod val="60000"/>
                  <a:lumOff val="40000"/>
                </a:schemeClr>
              </a:buClr>
              <a:buSzPct val="100000"/>
              <a:buFont typeface="Calibri" panose="020F0502020204030204" pitchFamily="34" charset="0"/>
              <a:buChar char="–"/>
            </a:pPr>
            <a:endParaRPr lang="en-US" sz="2000" dirty="0" smtClean="0"/>
          </a:p>
        </p:txBody>
      </p:sp>
    </p:spTree>
    <p:extLst>
      <p:ext uri="{BB962C8B-B14F-4D97-AF65-F5344CB8AC3E}">
        <p14:creationId xmlns:p14="http://schemas.microsoft.com/office/powerpoint/2010/main" val="3130484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descr="C:\Users\mmcrae\AppData\Local\Microsoft\Windows\Temporary Internet Files\Content.IE5\U1ELQ35J\safety[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62600" y="914399"/>
            <a:ext cx="3886200" cy="5715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304800" y="274638"/>
            <a:ext cx="8382000" cy="1020762"/>
          </a:xfrm>
        </p:spPr>
        <p:txBody>
          <a:bodyPr>
            <a:normAutofit fontScale="90000"/>
          </a:bodyPr>
          <a:lstStyle/>
          <a:p>
            <a:r>
              <a:rPr lang="en-US" dirty="0"/>
              <a:t>Chemical Storage BMPs: </a:t>
            </a:r>
            <a:r>
              <a:rPr lang="en-US" dirty="0" smtClean="0"/>
              <a:t/>
            </a:r>
            <a:br>
              <a:rPr lang="en-US" dirty="0" smtClean="0"/>
            </a:br>
            <a:r>
              <a:rPr lang="en-US" dirty="0" smtClean="0"/>
              <a:t>Inspections, continued</a:t>
            </a:r>
            <a:endParaRPr lang="en-US" dirty="0"/>
          </a:p>
        </p:txBody>
      </p:sp>
      <p:pic>
        <p:nvPicPr>
          <p:cNvPr id="5" name="Picture 2" descr="http://www.cshema.org/assets/0/8722/8780/8783/ed732c69-f6f5-44a6-9342-223a7914b34d.jpg"/>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924800" y="6248400"/>
            <a:ext cx="887414" cy="504347"/>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533400" y="1447800"/>
            <a:ext cx="5715000" cy="4800600"/>
          </a:xfrm>
        </p:spPr>
        <p:txBody>
          <a:bodyPr>
            <a:noAutofit/>
          </a:bodyPr>
          <a:lstStyle/>
          <a:p>
            <a:pPr marL="285750" lvl="0" indent="-285750">
              <a:spcBef>
                <a:spcPts val="0"/>
              </a:spcBef>
              <a:buClr>
                <a:srgbClr val="D7361B"/>
              </a:buClr>
              <a:buSzPct val="100000"/>
              <a:buBlip>
                <a:blip r:embed="rId4"/>
              </a:buBlip>
            </a:pPr>
            <a:r>
              <a:rPr lang="en-US" sz="2000" dirty="0" smtClean="0"/>
              <a:t>Inspections, continued</a:t>
            </a:r>
          </a:p>
          <a:p>
            <a:pPr marL="617220" lvl="1" indent="-342900">
              <a:spcBef>
                <a:spcPts val="0"/>
              </a:spcBef>
              <a:buClr>
                <a:schemeClr val="accent2">
                  <a:lumMod val="60000"/>
                  <a:lumOff val="40000"/>
                </a:schemeClr>
              </a:buClr>
              <a:buSzPct val="100000"/>
              <a:buFont typeface="Calibri" panose="020F0502020204030204" pitchFamily="34" charset="0"/>
              <a:buChar char="–"/>
            </a:pPr>
            <a:r>
              <a:rPr lang="en-US" sz="2000" dirty="0"/>
              <a:t>e</a:t>
            </a:r>
            <a:r>
              <a:rPr lang="en-US" sz="2000" dirty="0" smtClean="0"/>
              <a:t>xamining storage cabinets and shelves for signs of overloading, degradation, etc.</a:t>
            </a:r>
          </a:p>
          <a:p>
            <a:pPr marL="617220" lvl="1" indent="-342900">
              <a:spcBef>
                <a:spcPts val="0"/>
              </a:spcBef>
              <a:buClr>
                <a:schemeClr val="accent2">
                  <a:lumMod val="60000"/>
                  <a:lumOff val="40000"/>
                </a:schemeClr>
              </a:buClr>
              <a:buSzPct val="100000"/>
              <a:buFont typeface="Calibri" panose="020F0502020204030204" pitchFamily="34" charset="0"/>
              <a:buChar char="–"/>
            </a:pPr>
            <a:r>
              <a:rPr lang="en-US" sz="2000" dirty="0"/>
              <a:t>v</a:t>
            </a:r>
            <a:r>
              <a:rPr lang="en-US" sz="2000" dirty="0" smtClean="0"/>
              <a:t>erifying doors on shelving units are closed except when adding or removing chemicals and that self-closing/self-latching doors, if present, are operating correctly</a:t>
            </a:r>
          </a:p>
          <a:p>
            <a:pPr marL="617220" lvl="1" indent="-342900">
              <a:spcBef>
                <a:spcPts val="0"/>
              </a:spcBef>
              <a:buClr>
                <a:schemeClr val="accent2">
                  <a:lumMod val="60000"/>
                  <a:lumOff val="40000"/>
                </a:schemeClr>
              </a:buClr>
              <a:buSzPct val="100000"/>
              <a:buFont typeface="Calibri" panose="020F0502020204030204" pitchFamily="34" charset="0"/>
              <a:buChar char="–"/>
            </a:pPr>
            <a:r>
              <a:rPr lang="en-US" sz="2000" dirty="0"/>
              <a:t>v</a:t>
            </a:r>
            <a:r>
              <a:rPr lang="en-US" sz="2000" dirty="0" smtClean="0"/>
              <a:t>erifying that secondary containment trays are in good condition</a:t>
            </a:r>
          </a:p>
          <a:p>
            <a:pPr marL="617220" lvl="1" indent="-342900">
              <a:spcBef>
                <a:spcPts val="0"/>
              </a:spcBef>
              <a:buClr>
                <a:schemeClr val="accent2">
                  <a:lumMod val="60000"/>
                  <a:lumOff val="40000"/>
                </a:schemeClr>
              </a:buClr>
              <a:buSzPct val="100000"/>
              <a:buFont typeface="Calibri" panose="020F0502020204030204" pitchFamily="34" charset="0"/>
              <a:buChar char="–"/>
            </a:pPr>
            <a:r>
              <a:rPr lang="en-US" sz="2000" dirty="0" smtClean="0"/>
              <a:t>identifying off-spec or unneeded chemicals for disposal</a:t>
            </a:r>
          </a:p>
          <a:p>
            <a:pPr marL="617220" lvl="1" indent="-342900">
              <a:spcBef>
                <a:spcPts val="0"/>
              </a:spcBef>
              <a:buClr>
                <a:schemeClr val="accent2">
                  <a:lumMod val="60000"/>
                  <a:lumOff val="40000"/>
                </a:schemeClr>
              </a:buClr>
              <a:buSzPct val="100000"/>
              <a:buFont typeface="Calibri" panose="020F0502020204030204" pitchFamily="34" charset="0"/>
              <a:buChar char="–"/>
            </a:pPr>
            <a:r>
              <a:rPr lang="en-US" sz="2000" dirty="0"/>
              <a:t>a</a:t>
            </a:r>
            <a:r>
              <a:rPr lang="en-US" sz="2000" dirty="0" smtClean="0"/>
              <a:t>nd any thing else required by your institution's chemical storage policies and procedures</a:t>
            </a:r>
          </a:p>
          <a:p>
            <a:pPr marL="617220" lvl="1" indent="-342900">
              <a:spcBef>
                <a:spcPts val="0"/>
              </a:spcBef>
              <a:buClr>
                <a:schemeClr val="accent2">
                  <a:lumMod val="60000"/>
                  <a:lumOff val="40000"/>
                </a:schemeClr>
              </a:buClr>
              <a:buSzPct val="100000"/>
              <a:buFont typeface="Calibri" panose="020F0502020204030204" pitchFamily="34" charset="0"/>
              <a:buChar char="–"/>
            </a:pPr>
            <a:endParaRPr lang="en-US" sz="2000" dirty="0" smtClean="0"/>
          </a:p>
          <a:p>
            <a:pPr marL="285750" lvl="0" indent="-285750">
              <a:spcBef>
                <a:spcPts val="0"/>
              </a:spcBef>
              <a:buClr>
                <a:srgbClr val="D7361B"/>
              </a:buClr>
              <a:buSzPct val="100000"/>
              <a:buBlip>
                <a:blip r:embed="rId4"/>
              </a:buBlip>
            </a:pPr>
            <a:r>
              <a:rPr lang="en-US" sz="2000" dirty="0">
                <a:solidFill>
                  <a:prstClr val="black"/>
                </a:solidFill>
              </a:rPr>
              <a:t>E</a:t>
            </a:r>
            <a:r>
              <a:rPr lang="en-US" sz="2000" dirty="0" smtClean="0">
                <a:solidFill>
                  <a:prstClr val="black"/>
                </a:solidFill>
              </a:rPr>
              <a:t>nsure required corrective actions related to maintaining safe chemical storage are completed in a timely manner </a:t>
            </a:r>
            <a:endParaRPr lang="en-US" sz="2000" dirty="0">
              <a:solidFill>
                <a:prstClr val="black"/>
              </a:solidFill>
            </a:endParaRPr>
          </a:p>
          <a:p>
            <a:pPr marL="617220" lvl="1" indent="-342900">
              <a:spcBef>
                <a:spcPts val="0"/>
              </a:spcBef>
              <a:buClr>
                <a:schemeClr val="accent2">
                  <a:lumMod val="60000"/>
                  <a:lumOff val="40000"/>
                </a:schemeClr>
              </a:buClr>
              <a:buSzPct val="100000"/>
              <a:buFont typeface="Calibri" panose="020F0502020204030204" pitchFamily="34" charset="0"/>
              <a:buChar char="–"/>
            </a:pPr>
            <a:endParaRPr lang="en-US" sz="2000" dirty="0" smtClean="0"/>
          </a:p>
        </p:txBody>
      </p:sp>
    </p:spTree>
    <p:extLst>
      <p:ext uri="{BB962C8B-B14F-4D97-AF65-F5344CB8AC3E}">
        <p14:creationId xmlns:p14="http://schemas.microsoft.com/office/powerpoint/2010/main" val="209185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458200" cy="1020762"/>
          </a:xfrm>
        </p:spPr>
        <p:txBody>
          <a:bodyPr>
            <a:normAutofit fontScale="90000"/>
          </a:bodyPr>
          <a:lstStyle/>
          <a:p>
            <a:r>
              <a:rPr lang="en-US" dirty="0"/>
              <a:t>Chemical Storage BMPs: </a:t>
            </a:r>
            <a:r>
              <a:rPr lang="en-US" dirty="0" smtClean="0"/>
              <a:t/>
            </a:r>
            <a:br>
              <a:rPr lang="en-US" dirty="0" smtClean="0"/>
            </a:br>
            <a:r>
              <a:rPr lang="en-US" dirty="0" smtClean="0"/>
              <a:t>Security</a:t>
            </a:r>
            <a:endParaRPr lang="en-US" dirty="0"/>
          </a:p>
        </p:txBody>
      </p:sp>
      <p:sp>
        <p:nvSpPr>
          <p:cNvPr id="3" name="Content Placeholder 2"/>
          <p:cNvSpPr>
            <a:spLocks noGrp="1"/>
          </p:cNvSpPr>
          <p:nvPr>
            <p:ph sz="quarter" idx="1"/>
          </p:nvPr>
        </p:nvSpPr>
        <p:spPr>
          <a:xfrm>
            <a:off x="304800" y="1447800"/>
            <a:ext cx="3962400" cy="4572000"/>
          </a:xfrm>
        </p:spPr>
        <p:txBody>
          <a:bodyPr>
            <a:normAutofit fontScale="92500" lnSpcReduction="20000"/>
          </a:bodyPr>
          <a:lstStyle/>
          <a:p>
            <a:pPr marL="285750" lvl="0" indent="-285750">
              <a:lnSpc>
                <a:spcPct val="120000"/>
              </a:lnSpc>
              <a:spcBef>
                <a:spcPts val="0"/>
              </a:spcBef>
              <a:buClr>
                <a:srgbClr val="D7361B"/>
              </a:buClr>
              <a:buSzPct val="100000"/>
              <a:buBlip>
                <a:blip r:embed="rId2"/>
              </a:buBlip>
            </a:pPr>
            <a:r>
              <a:rPr lang="en-US" dirty="0" smtClean="0"/>
              <a:t>Follow institutional policies for securing  labs and other areas where chemicals are used and stored.   </a:t>
            </a:r>
            <a:r>
              <a:rPr lang="en-US" sz="2600" dirty="0" smtClean="0"/>
              <a:t>At a minimum these areas should be restricted to authorized users only and locked when unattended.</a:t>
            </a:r>
          </a:p>
        </p:txBody>
      </p:sp>
      <p:sp>
        <p:nvSpPr>
          <p:cNvPr id="10" name="Content Placeholder 9"/>
          <p:cNvSpPr>
            <a:spLocks noGrp="1"/>
          </p:cNvSpPr>
          <p:nvPr>
            <p:ph sz="quarter" idx="2"/>
          </p:nvPr>
        </p:nvSpPr>
        <p:spPr>
          <a:xfrm>
            <a:off x="4343400" y="1447800"/>
            <a:ext cx="4572000" cy="4572000"/>
          </a:xfrm>
        </p:spPr>
        <p:txBody>
          <a:bodyPr/>
          <a:lstStyle/>
          <a:p>
            <a:pPr marL="285750" lvl="0" indent="-285750">
              <a:spcBef>
                <a:spcPts val="0"/>
              </a:spcBef>
              <a:buClr>
                <a:srgbClr val="D7361B"/>
              </a:buClr>
              <a:buSzPct val="100000"/>
              <a:buBlip>
                <a:blip r:embed="rId2"/>
              </a:buBlip>
            </a:pPr>
            <a:r>
              <a:rPr lang="en-US" sz="2400" dirty="0" smtClean="0">
                <a:solidFill>
                  <a:prstClr val="black"/>
                </a:solidFill>
              </a:rPr>
              <a:t>In addition, certain </a:t>
            </a:r>
            <a:r>
              <a:rPr lang="en-US" sz="2400" dirty="0">
                <a:solidFill>
                  <a:prstClr val="black"/>
                </a:solidFill>
              </a:rPr>
              <a:t>types of chemicals, such as DEA controlled </a:t>
            </a:r>
            <a:r>
              <a:rPr lang="en-US" sz="2400" dirty="0" smtClean="0">
                <a:solidFill>
                  <a:prstClr val="black"/>
                </a:solidFill>
              </a:rPr>
              <a:t>drugs; drug </a:t>
            </a:r>
            <a:r>
              <a:rPr lang="en-US" sz="2400" dirty="0">
                <a:solidFill>
                  <a:prstClr val="black"/>
                </a:solidFill>
              </a:rPr>
              <a:t>precursor compounds; 100 proof alcohol; explosives; </a:t>
            </a:r>
            <a:r>
              <a:rPr lang="en-US" sz="2400" dirty="0" smtClean="0">
                <a:solidFill>
                  <a:prstClr val="black"/>
                </a:solidFill>
              </a:rPr>
              <a:t>particularly hazardous substances (e.g., high </a:t>
            </a:r>
            <a:r>
              <a:rPr lang="en-US" sz="2400" dirty="0">
                <a:solidFill>
                  <a:prstClr val="black"/>
                </a:solidFill>
              </a:rPr>
              <a:t>acute </a:t>
            </a:r>
            <a:r>
              <a:rPr lang="en-US" sz="2400" dirty="0" smtClean="0">
                <a:solidFill>
                  <a:prstClr val="black"/>
                </a:solidFill>
              </a:rPr>
              <a:t>toxins, carcinogens and reproductive toxins); </a:t>
            </a:r>
            <a:r>
              <a:rPr lang="en-US" sz="2400" dirty="0">
                <a:solidFill>
                  <a:prstClr val="black"/>
                </a:solidFill>
              </a:rPr>
              <a:t>and chemicals on the </a:t>
            </a:r>
            <a:r>
              <a:rPr lang="en-US" sz="2400" dirty="0">
                <a:solidFill>
                  <a:prstClr val="black"/>
                </a:solidFill>
                <a:hlinkClick r:id="rId3"/>
              </a:rPr>
              <a:t>Department of Homeland Security’s chemicals of interest </a:t>
            </a:r>
            <a:r>
              <a:rPr lang="en-US" sz="2400" dirty="0" smtClean="0">
                <a:solidFill>
                  <a:prstClr val="black"/>
                </a:solidFill>
              </a:rPr>
              <a:t> list </a:t>
            </a:r>
            <a:r>
              <a:rPr lang="en-US" sz="2400" dirty="0">
                <a:solidFill>
                  <a:prstClr val="black"/>
                </a:solidFill>
              </a:rPr>
              <a:t>may require more stringent security measures, including locked cabinets, access restricted to designated personnel, check-out/check-in logs, </a:t>
            </a:r>
            <a:r>
              <a:rPr lang="en-US" sz="2400" dirty="0" smtClean="0">
                <a:solidFill>
                  <a:prstClr val="black"/>
                </a:solidFill>
              </a:rPr>
              <a:t>etc..  </a:t>
            </a:r>
            <a:endParaRPr lang="en-US" sz="2400" dirty="0">
              <a:solidFill>
                <a:prstClr val="black"/>
              </a:solidFill>
            </a:endParaRPr>
          </a:p>
          <a:p>
            <a:pPr>
              <a:buSzPct val="100000"/>
            </a:pPr>
            <a:endParaRPr lang="en-US" dirty="0"/>
          </a:p>
        </p:txBody>
      </p:sp>
      <p:pic>
        <p:nvPicPr>
          <p:cNvPr id="1027" name="Picture 3" descr="C:\Users\mmcrae\AppData\Local\Microsoft\Windows\Temporary Internet Files\Content.IE5\9NQKRE5T\Lock-icon[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30630" y="4343400"/>
            <a:ext cx="2057400" cy="205740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http://www.cshema.org/assets/0/8722/8780/8783/ed732c69-f6f5-44a6-9342-223a7914b34d.jpg"/>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924800" y="6248400"/>
            <a:ext cx="887414" cy="5043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837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2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0"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81000" y="952500"/>
            <a:ext cx="8113713" cy="1362075"/>
          </a:xfrm>
        </p:spPr>
        <p:txBody>
          <a:bodyPr/>
          <a:lstStyle/>
          <a:p>
            <a:r>
              <a:rPr lang="en-US" dirty="0" smtClean="0"/>
              <a:t>Summary</a:t>
            </a:r>
            <a:endParaRPr lang="en-US" dirty="0"/>
          </a:p>
        </p:txBody>
      </p:sp>
      <p:sp>
        <p:nvSpPr>
          <p:cNvPr id="6" name="Text Placeholder 5"/>
          <p:cNvSpPr>
            <a:spLocks noGrp="1"/>
          </p:cNvSpPr>
          <p:nvPr>
            <p:ph type="body" idx="1"/>
          </p:nvPr>
        </p:nvSpPr>
        <p:spPr>
          <a:xfrm>
            <a:off x="304801" y="2590800"/>
            <a:ext cx="8305800" cy="3657600"/>
          </a:xfrm>
        </p:spPr>
        <p:txBody>
          <a:bodyPr/>
          <a:lstStyle/>
          <a:p>
            <a:pPr lvl="0">
              <a:spcBef>
                <a:spcPts val="0"/>
              </a:spcBef>
              <a:buClr>
                <a:srgbClr val="D7361B"/>
              </a:buClr>
              <a:buSzPct val="100000"/>
            </a:pPr>
            <a:r>
              <a:rPr lang="en-US" sz="2600" dirty="0"/>
              <a:t>Chemical management is one of the most important aspects of an institution’s safety program. This </a:t>
            </a:r>
            <a:r>
              <a:rPr lang="en-US" sz="2600" dirty="0" smtClean="0"/>
              <a:t>presentation covered many of the best management practices (BMPs) that should be followed for chemical management (with the emphasis on safe hazardous chemical storage practices). By adopting BMPs for chemical management, educating employees/students on these practices and verifying adherence to them through ongoing inspections/audits you will go a long way toward preventing workplace chemical incidents from occurring. </a:t>
            </a:r>
          </a:p>
          <a:p>
            <a:pPr marL="285750" lvl="0" indent="-285750">
              <a:spcBef>
                <a:spcPts val="0"/>
              </a:spcBef>
              <a:buClr>
                <a:srgbClr val="D7361B"/>
              </a:buClr>
              <a:buSzPct val="100000"/>
              <a:buBlip>
                <a:blip r:embed="rId2"/>
              </a:buBlip>
            </a:pPr>
            <a:endParaRPr lang="en-US" dirty="0"/>
          </a:p>
          <a:p>
            <a:endParaRPr lang="en-US" dirty="0"/>
          </a:p>
        </p:txBody>
      </p:sp>
      <p:pic>
        <p:nvPicPr>
          <p:cNvPr id="4" name="Picture 2" descr="http://www.cshema.org/assets/0/8722/8780/8783/ed732c69-f6f5-44a6-9342-223a7914b34d.jpg"/>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924800" y="6248400"/>
            <a:ext cx="887414" cy="5043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482359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Select References</a:t>
            </a:r>
            <a:endParaRPr lang="en-US" dirty="0"/>
          </a:p>
        </p:txBody>
      </p:sp>
      <p:sp>
        <p:nvSpPr>
          <p:cNvPr id="6" name="Text Placeholder 5"/>
          <p:cNvSpPr>
            <a:spLocks noGrp="1"/>
          </p:cNvSpPr>
          <p:nvPr>
            <p:ph type="body" idx="1"/>
          </p:nvPr>
        </p:nvSpPr>
        <p:spPr>
          <a:xfrm>
            <a:off x="152401" y="2547937"/>
            <a:ext cx="8762999" cy="4204809"/>
          </a:xfrm>
        </p:spPr>
        <p:txBody>
          <a:bodyPr/>
          <a:lstStyle/>
          <a:p>
            <a:pPr marL="285750" indent="-285750">
              <a:spcBef>
                <a:spcPts val="0"/>
              </a:spcBef>
              <a:buFont typeface="Wingdings" panose="05000000000000000000" pitchFamily="2" charset="2"/>
              <a:buChar char="§"/>
            </a:pPr>
            <a:r>
              <a:rPr lang="en-US" sz="1600" i="1" dirty="0">
                <a:hlinkClick r:id="rId3"/>
              </a:rPr>
              <a:t>Chemical Safety Manual for Small Businesses</a:t>
            </a:r>
            <a:r>
              <a:rPr lang="en-US" sz="1600" dirty="0"/>
              <a:t>, third edition; American Chemical Society; 2007</a:t>
            </a:r>
          </a:p>
          <a:p>
            <a:pPr marL="285750" indent="-285750">
              <a:spcBef>
                <a:spcPts val="0"/>
              </a:spcBef>
              <a:buFont typeface="Wingdings" panose="05000000000000000000" pitchFamily="2" charset="2"/>
              <a:buChar char="§"/>
            </a:pPr>
            <a:r>
              <a:rPr lang="en-US" sz="1600" i="1" dirty="0" smtClean="0"/>
              <a:t>Handbook of Compressed Gases</a:t>
            </a:r>
            <a:r>
              <a:rPr lang="en-US" sz="1600" dirty="0" smtClean="0"/>
              <a:t>, fourth edition; Compressed Gas Association, Inc.; Kluwer Academic Publishers, 1999  (note a fifth edition was published April 2013)</a:t>
            </a:r>
          </a:p>
          <a:p>
            <a:pPr marL="285750" indent="-285750">
              <a:spcBef>
                <a:spcPts val="0"/>
              </a:spcBef>
              <a:buFont typeface="Wingdings" panose="05000000000000000000" pitchFamily="2" charset="2"/>
              <a:buChar char="§"/>
            </a:pPr>
            <a:r>
              <a:rPr lang="en-US" sz="1600" i="1" dirty="0" smtClean="0"/>
              <a:t>2015 International Fire Code</a:t>
            </a:r>
            <a:r>
              <a:rPr lang="en-US" sz="1600" dirty="0" smtClean="0"/>
              <a:t>; International </a:t>
            </a:r>
            <a:r>
              <a:rPr lang="en-US" sz="1600" dirty="0"/>
              <a:t>C</a:t>
            </a:r>
            <a:r>
              <a:rPr lang="en-US" sz="1600" dirty="0" smtClean="0"/>
              <a:t>ode Council, Inc.; 2014</a:t>
            </a:r>
          </a:p>
          <a:p>
            <a:pPr marL="285750" indent="-285750">
              <a:spcBef>
                <a:spcPts val="0"/>
              </a:spcBef>
              <a:buFont typeface="Wingdings" panose="05000000000000000000" pitchFamily="2" charset="2"/>
              <a:buChar char="§"/>
            </a:pPr>
            <a:r>
              <a:rPr lang="en-US" sz="1600" i="1" dirty="0"/>
              <a:t>NFPA 45, Standard on Fire Protection for laboratories Using Chemicals</a:t>
            </a:r>
            <a:r>
              <a:rPr lang="en-US" sz="1600" dirty="0"/>
              <a:t>, 2015 edition; National Fire Protection Association</a:t>
            </a:r>
          </a:p>
          <a:p>
            <a:pPr marL="285750" indent="-285750">
              <a:spcBef>
                <a:spcPts val="0"/>
              </a:spcBef>
              <a:buFont typeface="Wingdings" panose="05000000000000000000" pitchFamily="2" charset="2"/>
              <a:buChar char="§"/>
            </a:pPr>
            <a:r>
              <a:rPr lang="en-US" sz="1600" i="1" dirty="0">
                <a:hlinkClick r:id="rId4"/>
              </a:rPr>
              <a:t>Occupational Exposure to Hazardous Chemicals in Laboratories</a:t>
            </a:r>
            <a:r>
              <a:rPr lang="en-US" sz="1600" dirty="0"/>
              <a:t>; OSHA, Title 29 Code of Federal </a:t>
            </a:r>
            <a:r>
              <a:rPr lang="en-US" sz="1600" dirty="0" smtClean="0"/>
              <a:t>Regulations1910.1450</a:t>
            </a:r>
          </a:p>
          <a:p>
            <a:pPr marL="285750" indent="-285750">
              <a:spcBef>
                <a:spcPts val="0"/>
              </a:spcBef>
              <a:buFont typeface="Wingdings" panose="05000000000000000000" pitchFamily="2" charset="2"/>
              <a:buChar char="§"/>
            </a:pPr>
            <a:r>
              <a:rPr lang="en-US" sz="1600" i="1" dirty="0" smtClean="0">
                <a:hlinkClick r:id="rId5"/>
              </a:rPr>
              <a:t>Proper Chemical Storage</a:t>
            </a:r>
            <a:r>
              <a:rPr lang="en-US" sz="1600" dirty="0" smtClean="0"/>
              <a:t>, Chapter 9, Fred </a:t>
            </a:r>
            <a:r>
              <a:rPr lang="en-US" sz="1600" dirty="0"/>
              <a:t>Hutchinson Cancer Research Center’s Chemical Hygiene </a:t>
            </a:r>
            <a:r>
              <a:rPr lang="en-US" sz="1600" dirty="0" smtClean="0"/>
              <a:t>Plan </a:t>
            </a:r>
          </a:p>
          <a:p>
            <a:pPr marL="285750" indent="-285750">
              <a:spcBef>
                <a:spcPts val="0"/>
              </a:spcBef>
              <a:buFont typeface="Wingdings" panose="05000000000000000000" pitchFamily="2" charset="2"/>
              <a:buChar char="§"/>
            </a:pPr>
            <a:r>
              <a:rPr lang="en-US" sz="1600" i="1" dirty="0" smtClean="0"/>
              <a:t>Prudent </a:t>
            </a:r>
            <a:r>
              <a:rPr lang="en-US" sz="1600" i="1" dirty="0"/>
              <a:t>Practices in the Laboratory:  Handling and Management of Chemical Hazards</a:t>
            </a:r>
            <a:r>
              <a:rPr lang="en-US" sz="1600" dirty="0"/>
              <a:t>, updated edition; National Research Council (US) Committee on Prudent Practices in the Laboratory</a:t>
            </a:r>
            <a:r>
              <a:rPr lang="en-US" sz="1600" dirty="0" smtClean="0"/>
              <a:t>. Washington </a:t>
            </a:r>
            <a:r>
              <a:rPr lang="en-US" sz="1600" dirty="0"/>
              <a:t>(DC): National Academies Press (US); 2011.</a:t>
            </a:r>
          </a:p>
          <a:p>
            <a:pPr marL="285750" indent="-285750">
              <a:spcBef>
                <a:spcPts val="0"/>
              </a:spcBef>
              <a:buFont typeface="Wingdings" panose="05000000000000000000" pitchFamily="2" charset="2"/>
              <a:buChar char="§"/>
            </a:pPr>
            <a:r>
              <a:rPr lang="en-US" sz="1600" i="1" dirty="0" smtClean="0">
                <a:hlinkClick r:id="rId6"/>
              </a:rPr>
              <a:t>Safe </a:t>
            </a:r>
            <a:r>
              <a:rPr lang="en-US" sz="1600" i="1" dirty="0">
                <a:hlinkClick r:id="rId6"/>
              </a:rPr>
              <a:t>Handling of Compressed Gases in the Laboratory and the Plant</a:t>
            </a:r>
            <a:r>
              <a:rPr lang="en-US" sz="1600" dirty="0"/>
              <a:t>; Matheson Gas</a:t>
            </a:r>
          </a:p>
          <a:p>
            <a:pPr marL="285750" indent="-285750">
              <a:spcBef>
                <a:spcPts val="0"/>
              </a:spcBef>
              <a:buFont typeface="Wingdings" panose="05000000000000000000" pitchFamily="2" charset="2"/>
              <a:buChar char="§"/>
            </a:pPr>
            <a:r>
              <a:rPr lang="en-US" sz="1600" i="1" dirty="0">
                <a:hlinkClick r:id="rId7"/>
              </a:rPr>
              <a:t>Safe Storage of Hazardous Chemicals Booklet</a:t>
            </a:r>
            <a:r>
              <a:rPr lang="en-US" sz="1600" dirty="0"/>
              <a:t>; Office of Environmental Health and Safety, University of California Berkeley</a:t>
            </a:r>
          </a:p>
          <a:p>
            <a:pPr marL="285750" indent="-285750">
              <a:spcBef>
                <a:spcPts val="0"/>
              </a:spcBef>
              <a:buFont typeface="Wingdings" panose="05000000000000000000" pitchFamily="2" charset="2"/>
              <a:buChar char="§"/>
            </a:pPr>
            <a:r>
              <a:rPr lang="en-US" sz="1600" i="1" dirty="0" smtClean="0">
                <a:hlinkClick r:id="rId8"/>
              </a:rPr>
              <a:t>Safety in Academic Chemistry Laboratories</a:t>
            </a:r>
            <a:r>
              <a:rPr lang="en-US" sz="1600" dirty="0" smtClean="0"/>
              <a:t>, volume 2; Accident Prevention for Faculty and Administrators,</a:t>
            </a:r>
          </a:p>
          <a:p>
            <a:pPr>
              <a:spcBef>
                <a:spcPts val="0"/>
              </a:spcBef>
            </a:pPr>
            <a:r>
              <a:rPr lang="en-US" sz="1600" dirty="0"/>
              <a:t> </a:t>
            </a:r>
            <a:r>
              <a:rPr lang="en-US" sz="1600" dirty="0" smtClean="0"/>
              <a:t>     7</a:t>
            </a:r>
            <a:r>
              <a:rPr lang="en-US" sz="1600" baseline="30000" dirty="0" smtClean="0"/>
              <a:t>th</a:t>
            </a:r>
            <a:r>
              <a:rPr lang="en-US" sz="1600" dirty="0" smtClean="0"/>
              <a:t> edition; American Chemical Society; 2003</a:t>
            </a:r>
          </a:p>
        </p:txBody>
      </p:sp>
      <p:pic>
        <p:nvPicPr>
          <p:cNvPr id="4" name="Picture 2" descr="http://www.cshema.org/assets/0/8722/8780/8783/ed732c69-f6f5-44a6-9342-223a7914b34d.jpg"/>
          <p:cNvPicPr>
            <a:picLocks noChangeAspect="1" noChangeArrowheads="1"/>
          </p:cNvPicPr>
          <p:nvPr/>
        </p:nvPicPr>
        <p:blipFill>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001000" y="6248400"/>
            <a:ext cx="990600" cy="5043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482359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04800" y="274638"/>
            <a:ext cx="8382000" cy="868362"/>
          </a:xfrm>
        </p:spPr>
        <p:txBody>
          <a:bodyPr>
            <a:normAutofit fontScale="90000"/>
          </a:bodyPr>
          <a:lstStyle/>
          <a:p>
            <a:r>
              <a:rPr lang="en-US" dirty="0" smtClean="0"/>
              <a:t>Best Practices when Ordering Chemicals</a:t>
            </a:r>
            <a:endParaRPr lang="en-US" dirty="0"/>
          </a:p>
        </p:txBody>
      </p:sp>
      <p:sp>
        <p:nvSpPr>
          <p:cNvPr id="6" name="Content Placeholder 5"/>
          <p:cNvSpPr>
            <a:spLocks noGrp="1"/>
          </p:cNvSpPr>
          <p:nvPr>
            <p:ph sz="quarter" idx="1"/>
          </p:nvPr>
        </p:nvSpPr>
        <p:spPr>
          <a:xfrm>
            <a:off x="381000" y="1219200"/>
            <a:ext cx="8305800" cy="5105400"/>
          </a:xfrm>
        </p:spPr>
        <p:txBody>
          <a:bodyPr>
            <a:normAutofit fontScale="77500" lnSpcReduction="20000"/>
          </a:bodyPr>
          <a:lstStyle/>
          <a:p>
            <a:pPr marL="285750" lvl="0" indent="-285750">
              <a:spcBef>
                <a:spcPts val="0"/>
              </a:spcBef>
              <a:buClr>
                <a:srgbClr val="D7361B"/>
              </a:buClr>
              <a:buSzPct val="100000"/>
              <a:buBlip>
                <a:blip r:embed="rId2"/>
              </a:buBlip>
            </a:pPr>
            <a:r>
              <a:rPr lang="en-US" dirty="0" smtClean="0"/>
              <a:t>Check chemical inventory before ordering to</a:t>
            </a:r>
          </a:p>
          <a:p>
            <a:pPr lvl="1">
              <a:buSzPct val="100000"/>
              <a:buFont typeface="Calibri" panose="020F0502020204030204" pitchFamily="34" charset="0"/>
              <a:buChar char="–"/>
            </a:pPr>
            <a:r>
              <a:rPr lang="en-US" sz="2300" dirty="0"/>
              <a:t>v</a:t>
            </a:r>
            <a:r>
              <a:rPr lang="en-US" sz="2300" dirty="0" smtClean="0"/>
              <a:t>erify chemical is not already available and </a:t>
            </a:r>
          </a:p>
          <a:p>
            <a:pPr lvl="1">
              <a:buSzPct val="100000"/>
              <a:buFont typeface="Calibri" panose="020F0502020204030204" pitchFamily="34" charset="0"/>
              <a:buChar char="–"/>
            </a:pPr>
            <a:r>
              <a:rPr lang="en-US" sz="2300" dirty="0"/>
              <a:t>e</a:t>
            </a:r>
            <a:r>
              <a:rPr lang="en-US" sz="2300" dirty="0" smtClean="0"/>
              <a:t>nsure the amount of material you are ordering will not cause an exceedance of the allowed storage quantity limit</a:t>
            </a:r>
          </a:p>
          <a:p>
            <a:pPr lvl="1">
              <a:buSzPct val="100000"/>
              <a:buFont typeface="Calibri" panose="020F0502020204030204" pitchFamily="34" charset="0"/>
              <a:buChar char="–"/>
            </a:pPr>
            <a:endParaRPr lang="en-US" sz="1300" dirty="0" smtClean="0"/>
          </a:p>
          <a:p>
            <a:pPr marL="285750" indent="-285750">
              <a:spcBef>
                <a:spcPts val="0"/>
              </a:spcBef>
              <a:buClr>
                <a:srgbClr val="D7361B"/>
              </a:buClr>
              <a:buSzPct val="100000"/>
              <a:buBlip>
                <a:blip r:embed="rId2"/>
              </a:buBlip>
            </a:pPr>
            <a:r>
              <a:rPr lang="en-US" dirty="0">
                <a:solidFill>
                  <a:prstClr val="black"/>
                </a:solidFill>
              </a:rPr>
              <a:t>Before ordering </a:t>
            </a:r>
            <a:r>
              <a:rPr lang="en-US" dirty="0" smtClean="0"/>
              <a:t>determine </a:t>
            </a:r>
            <a:r>
              <a:rPr lang="en-US" dirty="0"/>
              <a:t>if special handling precautions will be </a:t>
            </a:r>
            <a:r>
              <a:rPr lang="en-US" dirty="0" smtClean="0"/>
              <a:t>required and </a:t>
            </a:r>
            <a:r>
              <a:rPr lang="en-US" dirty="0" smtClean="0">
                <a:solidFill>
                  <a:prstClr val="black"/>
                </a:solidFill>
              </a:rPr>
              <a:t>ensure</a:t>
            </a:r>
            <a:endParaRPr lang="en-US" dirty="0">
              <a:solidFill>
                <a:prstClr val="black"/>
              </a:solidFill>
            </a:endParaRPr>
          </a:p>
          <a:p>
            <a:pPr lvl="1">
              <a:buClr>
                <a:srgbClr val="7598D9"/>
              </a:buClr>
              <a:buSzPct val="100000"/>
              <a:buFont typeface="Calibri" panose="020F0502020204030204" pitchFamily="34" charset="0"/>
              <a:buChar char="–"/>
            </a:pPr>
            <a:r>
              <a:rPr lang="en-US" sz="2300" dirty="0" smtClean="0">
                <a:solidFill>
                  <a:prstClr val="black"/>
                </a:solidFill>
              </a:rPr>
              <a:t>storage </a:t>
            </a:r>
            <a:r>
              <a:rPr lang="en-US" sz="2300" dirty="0">
                <a:solidFill>
                  <a:prstClr val="black"/>
                </a:solidFill>
              </a:rPr>
              <a:t>capacity for safely storing the quantity ordered is available,</a:t>
            </a:r>
          </a:p>
          <a:p>
            <a:pPr lvl="1">
              <a:buClr>
                <a:srgbClr val="7598D9"/>
              </a:buClr>
              <a:buSzPct val="100000"/>
              <a:buFont typeface="Calibri" panose="020F0502020204030204" pitchFamily="34" charset="0"/>
              <a:buChar char="–"/>
            </a:pPr>
            <a:r>
              <a:rPr lang="en-US" sz="2300" dirty="0">
                <a:solidFill>
                  <a:prstClr val="black"/>
                </a:solidFill>
              </a:rPr>
              <a:t>the work area is equipped with the proper engineering controls and safety equipment required to work with the chemical and </a:t>
            </a:r>
          </a:p>
          <a:p>
            <a:pPr lvl="1">
              <a:buClr>
                <a:srgbClr val="7598D9"/>
              </a:buClr>
              <a:buSzPct val="100000"/>
              <a:buFont typeface="Calibri" panose="020F0502020204030204" pitchFamily="34" charset="0"/>
              <a:buChar char="–"/>
            </a:pPr>
            <a:r>
              <a:rPr lang="en-US" sz="2300" dirty="0">
                <a:solidFill>
                  <a:prstClr val="black"/>
                </a:solidFill>
              </a:rPr>
              <a:t>that the proper PPE is available to users</a:t>
            </a:r>
          </a:p>
          <a:p>
            <a:pPr lvl="1">
              <a:buSzPct val="125000"/>
              <a:buFont typeface="Calibri" panose="020F0502020204030204" pitchFamily="34" charset="0"/>
              <a:buChar char="–"/>
            </a:pPr>
            <a:endParaRPr lang="en-US" sz="1300" dirty="0" smtClean="0"/>
          </a:p>
          <a:p>
            <a:pPr marL="285750" lvl="0" indent="-285750">
              <a:spcBef>
                <a:spcPts val="0"/>
              </a:spcBef>
              <a:buClr>
                <a:srgbClr val="D7361B"/>
              </a:buClr>
              <a:buSzPct val="100000"/>
              <a:buBlip>
                <a:blip r:embed="rId2"/>
              </a:buBlip>
            </a:pPr>
            <a:r>
              <a:rPr lang="en-US" dirty="0" smtClean="0"/>
              <a:t>Follow your institution’s requirements for obtaining preapproval for certain chemicals/chemical classes (ex. particularly hazardous substances or highly reactive materials, such as pyrophorics or explosives)</a:t>
            </a:r>
          </a:p>
          <a:p>
            <a:pPr marL="285750" lvl="0" indent="-285750">
              <a:spcBef>
                <a:spcPts val="0"/>
              </a:spcBef>
              <a:buClr>
                <a:srgbClr val="D7361B"/>
              </a:buClr>
              <a:buSzPct val="100000"/>
              <a:buBlip>
                <a:blip r:embed="rId2"/>
              </a:buBlip>
            </a:pPr>
            <a:endParaRPr lang="en-US" sz="1300" dirty="0"/>
          </a:p>
          <a:p>
            <a:pPr lvl="1">
              <a:buSzPct val="125000"/>
              <a:buFont typeface="Calibri" panose="020F0502020204030204" pitchFamily="34" charset="0"/>
              <a:buChar char="–"/>
            </a:pPr>
            <a:endParaRPr lang="en-US" sz="1500" dirty="0" smtClean="0"/>
          </a:p>
          <a:p>
            <a:pPr marL="285750" lvl="0" indent="-285750">
              <a:spcBef>
                <a:spcPts val="0"/>
              </a:spcBef>
              <a:buClr>
                <a:srgbClr val="D7361B"/>
              </a:buClr>
              <a:buSzPct val="100000"/>
              <a:buBlip>
                <a:blip r:embed="rId2"/>
              </a:buBlip>
            </a:pPr>
            <a:r>
              <a:rPr lang="en-US" dirty="0" smtClean="0"/>
              <a:t>Order </a:t>
            </a:r>
            <a:r>
              <a:rPr lang="en-US" dirty="0"/>
              <a:t>only what is needed to do the work currently planned or for regularly stocked materials what </a:t>
            </a:r>
            <a:r>
              <a:rPr lang="en-US" dirty="0" smtClean="0"/>
              <a:t>will be </a:t>
            </a:r>
            <a:r>
              <a:rPr lang="en-US" dirty="0"/>
              <a:t>needed for a six month period </a:t>
            </a:r>
            <a:endParaRPr lang="en-US" dirty="0" smtClean="0"/>
          </a:p>
          <a:p>
            <a:pPr lvl="1">
              <a:buSzPct val="125000"/>
              <a:buFont typeface="Calibri" panose="020F0502020204030204" pitchFamily="34" charset="0"/>
              <a:buChar char="–"/>
            </a:pPr>
            <a:r>
              <a:rPr lang="en-US" sz="2300" dirty="0" smtClean="0"/>
              <a:t>If </a:t>
            </a:r>
            <a:r>
              <a:rPr lang="en-US" sz="2300" dirty="0"/>
              <a:t>you only need a very small amount of the material, determine whether you can obtain from another </a:t>
            </a:r>
            <a:r>
              <a:rPr lang="en-US" sz="2300" dirty="0" smtClean="0"/>
              <a:t>lab</a:t>
            </a:r>
            <a:endParaRPr lang="en-US" sz="2300" dirty="0"/>
          </a:p>
        </p:txBody>
      </p:sp>
      <p:pic>
        <p:nvPicPr>
          <p:cNvPr id="7" name="Picture 2" descr="http://www.cshema.org/assets/0/8722/8780/8783/ed732c69-f6f5-44a6-9342-223a7914b34d.jpg"/>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924800" y="6248400"/>
            <a:ext cx="887414" cy="5043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7222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
                                            <p:txEl>
                                              <p:pRg st="9" end="9"/>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6">
                                            <p:txEl>
                                              <p:pRg st="12" end="12"/>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6">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305800" cy="838200"/>
          </a:xfrm>
        </p:spPr>
        <p:txBody>
          <a:bodyPr>
            <a:normAutofit fontScale="90000"/>
          </a:bodyPr>
          <a:lstStyle/>
          <a:p>
            <a:r>
              <a:rPr lang="en-US" dirty="0" smtClean="0"/>
              <a:t>Best Practices for Receiving Chemicals</a:t>
            </a:r>
            <a:endParaRPr lang="en-US" dirty="0"/>
          </a:p>
        </p:txBody>
      </p:sp>
      <p:sp>
        <p:nvSpPr>
          <p:cNvPr id="3" name="Content Placeholder 2"/>
          <p:cNvSpPr>
            <a:spLocks noGrp="1"/>
          </p:cNvSpPr>
          <p:nvPr>
            <p:ph sz="quarter" idx="1"/>
          </p:nvPr>
        </p:nvSpPr>
        <p:spPr>
          <a:xfrm>
            <a:off x="304800" y="1143000"/>
            <a:ext cx="8382000" cy="4876800"/>
          </a:xfrm>
        </p:spPr>
        <p:txBody>
          <a:bodyPr>
            <a:normAutofit fontScale="92500" lnSpcReduction="10000"/>
          </a:bodyPr>
          <a:lstStyle/>
          <a:p>
            <a:pPr marL="285750" lvl="0" indent="-285750">
              <a:spcBef>
                <a:spcPts val="0"/>
              </a:spcBef>
              <a:buClr>
                <a:srgbClr val="D7361B"/>
              </a:buClr>
              <a:buSzPct val="100000"/>
              <a:buBlip>
                <a:blip r:embed="rId2"/>
              </a:buBlip>
            </a:pPr>
            <a:r>
              <a:rPr lang="en-US" sz="2000" dirty="0" smtClean="0">
                <a:solidFill>
                  <a:prstClr val="black"/>
                </a:solidFill>
              </a:rPr>
              <a:t>Personnel with the potential </a:t>
            </a:r>
            <a:r>
              <a:rPr lang="en-US" sz="2000" dirty="0">
                <a:solidFill>
                  <a:prstClr val="black"/>
                </a:solidFill>
              </a:rPr>
              <a:t>of receiving, or otherwise </a:t>
            </a:r>
            <a:r>
              <a:rPr lang="en-US" sz="2000" dirty="0" smtClean="0">
                <a:solidFill>
                  <a:prstClr val="black"/>
                </a:solidFill>
              </a:rPr>
              <a:t>processing, </a:t>
            </a:r>
            <a:r>
              <a:rPr lang="en-US" sz="2000" dirty="0">
                <a:solidFill>
                  <a:prstClr val="black"/>
                </a:solidFill>
              </a:rPr>
              <a:t>incoming </a:t>
            </a:r>
            <a:r>
              <a:rPr lang="en-US" sz="2000" dirty="0" smtClean="0">
                <a:solidFill>
                  <a:prstClr val="black"/>
                </a:solidFill>
              </a:rPr>
              <a:t>chemicals must </a:t>
            </a:r>
            <a:r>
              <a:rPr lang="en-US" sz="2000" dirty="0">
                <a:solidFill>
                  <a:prstClr val="black"/>
                </a:solidFill>
              </a:rPr>
              <a:t>receive training on hazard recognition, </a:t>
            </a:r>
            <a:r>
              <a:rPr lang="en-US" sz="2000" dirty="0" smtClean="0">
                <a:solidFill>
                  <a:prstClr val="black"/>
                </a:solidFill>
              </a:rPr>
              <a:t>safety precautions, </a:t>
            </a:r>
            <a:r>
              <a:rPr lang="en-US" sz="2000" dirty="0">
                <a:solidFill>
                  <a:prstClr val="black"/>
                </a:solidFill>
              </a:rPr>
              <a:t>security </a:t>
            </a:r>
            <a:r>
              <a:rPr lang="en-US" sz="2000" dirty="0" smtClean="0">
                <a:solidFill>
                  <a:prstClr val="black"/>
                </a:solidFill>
              </a:rPr>
              <a:t>and incident response. </a:t>
            </a:r>
          </a:p>
          <a:p>
            <a:pPr marL="285750" lvl="0" indent="-285750">
              <a:spcBef>
                <a:spcPts val="0"/>
              </a:spcBef>
              <a:buClr>
                <a:srgbClr val="D7361B"/>
              </a:buClr>
              <a:buSzPct val="100000"/>
              <a:buBlip>
                <a:blip r:embed="rId2"/>
              </a:buBlip>
            </a:pPr>
            <a:r>
              <a:rPr lang="en-US" sz="2000" dirty="0" smtClean="0">
                <a:solidFill>
                  <a:prstClr val="black"/>
                </a:solidFill>
              </a:rPr>
              <a:t>In addition, best management practices include, but are not limited to, the following:</a:t>
            </a:r>
          </a:p>
          <a:p>
            <a:pPr marL="617220" lvl="1" indent="-342900">
              <a:spcBef>
                <a:spcPts val="0"/>
              </a:spcBef>
              <a:buClr>
                <a:schemeClr val="accent2">
                  <a:lumMod val="60000"/>
                  <a:lumOff val="40000"/>
                </a:schemeClr>
              </a:buClr>
              <a:buSzPct val="100000"/>
              <a:buFont typeface="Calibri" panose="020F0502020204030204" pitchFamily="34" charset="0"/>
              <a:buChar char="–"/>
            </a:pPr>
            <a:r>
              <a:rPr lang="en-US" sz="1800" dirty="0" smtClean="0">
                <a:solidFill>
                  <a:prstClr val="black"/>
                </a:solidFill>
              </a:rPr>
              <a:t>Inspect packages upon receipt.  </a:t>
            </a:r>
            <a:r>
              <a:rPr lang="en-US" sz="1800" dirty="0" smtClean="0">
                <a:solidFill>
                  <a:srgbClr val="FF0000"/>
                </a:solidFill>
              </a:rPr>
              <a:t>Do not accept leaking packages</a:t>
            </a:r>
          </a:p>
          <a:p>
            <a:pPr marL="617220" lvl="1" indent="-342900">
              <a:spcBef>
                <a:spcPts val="0"/>
              </a:spcBef>
              <a:buClr>
                <a:schemeClr val="accent2">
                  <a:lumMod val="60000"/>
                  <a:lumOff val="40000"/>
                </a:schemeClr>
              </a:buClr>
              <a:buSzPct val="100000"/>
              <a:buFont typeface="Calibri" panose="020F0502020204030204" pitchFamily="34" charset="0"/>
              <a:buChar char="–"/>
            </a:pPr>
            <a:r>
              <a:rPr lang="en-US" sz="1800" dirty="0" smtClean="0">
                <a:solidFill>
                  <a:prstClr val="black"/>
                </a:solidFill>
              </a:rPr>
              <a:t>Packages must be stored by hazard class until delivered or collected by the end user</a:t>
            </a:r>
          </a:p>
          <a:p>
            <a:pPr marL="617220" lvl="1" indent="-342900">
              <a:spcBef>
                <a:spcPts val="0"/>
              </a:spcBef>
              <a:buClr>
                <a:schemeClr val="accent2">
                  <a:lumMod val="60000"/>
                  <a:lumOff val="40000"/>
                </a:schemeClr>
              </a:buClr>
              <a:buSzPct val="100000"/>
              <a:buFont typeface="Calibri" panose="020F0502020204030204" pitchFamily="34" charset="0"/>
              <a:buChar char="–"/>
            </a:pPr>
            <a:r>
              <a:rPr lang="en-US" sz="1800" dirty="0" smtClean="0">
                <a:solidFill>
                  <a:prstClr val="black"/>
                </a:solidFill>
              </a:rPr>
              <a:t>Transporting chemicals from receiving to storage or use locations must follow best management practices*</a:t>
            </a:r>
          </a:p>
          <a:p>
            <a:pPr marL="617220" lvl="1" indent="-342900">
              <a:spcBef>
                <a:spcPts val="0"/>
              </a:spcBef>
              <a:buClr>
                <a:schemeClr val="accent2">
                  <a:lumMod val="60000"/>
                  <a:lumOff val="40000"/>
                </a:schemeClr>
              </a:buClr>
              <a:buSzPct val="100000"/>
              <a:buFont typeface="Calibri" panose="020F0502020204030204" pitchFamily="34" charset="0"/>
              <a:buChar char="–"/>
            </a:pPr>
            <a:endParaRPr lang="en-US" sz="1800" dirty="0" smtClean="0">
              <a:solidFill>
                <a:prstClr val="black"/>
              </a:solidFill>
            </a:endParaRPr>
          </a:p>
          <a:p>
            <a:pPr marL="274320" lvl="1" indent="0">
              <a:spcBef>
                <a:spcPts val="0"/>
              </a:spcBef>
              <a:buClr>
                <a:schemeClr val="accent2">
                  <a:lumMod val="60000"/>
                  <a:lumOff val="40000"/>
                </a:schemeClr>
              </a:buClr>
              <a:buSzPct val="100000"/>
              <a:buNone/>
            </a:pPr>
            <a:endParaRPr lang="en-US" sz="1800" dirty="0" smtClean="0">
              <a:solidFill>
                <a:prstClr val="black"/>
              </a:solidFill>
            </a:endParaRPr>
          </a:p>
          <a:p>
            <a:pPr marL="617220" lvl="1" indent="-342900">
              <a:spcBef>
                <a:spcPts val="0"/>
              </a:spcBef>
              <a:buClr>
                <a:schemeClr val="accent2">
                  <a:lumMod val="60000"/>
                  <a:lumOff val="40000"/>
                </a:schemeClr>
              </a:buClr>
              <a:buSzPct val="100000"/>
              <a:buFont typeface="Calibri" panose="020F0502020204030204" pitchFamily="34" charset="0"/>
              <a:buChar char="–"/>
            </a:pPr>
            <a:r>
              <a:rPr lang="en-US" sz="1800" dirty="0" smtClean="0">
                <a:solidFill>
                  <a:prstClr val="black"/>
                </a:solidFill>
              </a:rPr>
              <a:t>Don PPE appropriate for working with the chemical before opening packages</a:t>
            </a:r>
          </a:p>
          <a:p>
            <a:pPr marL="617220" lvl="1" indent="-342900">
              <a:spcBef>
                <a:spcPts val="0"/>
              </a:spcBef>
              <a:buClr>
                <a:schemeClr val="accent2">
                  <a:lumMod val="60000"/>
                  <a:lumOff val="40000"/>
                </a:schemeClr>
              </a:buClr>
              <a:buSzPct val="100000"/>
              <a:buFont typeface="Calibri" panose="020F0502020204030204" pitchFamily="34" charset="0"/>
              <a:buChar char="–"/>
            </a:pPr>
            <a:r>
              <a:rPr lang="en-US" sz="1800" dirty="0" smtClean="0">
                <a:solidFill>
                  <a:prstClr val="black"/>
                </a:solidFill>
              </a:rPr>
              <a:t>Follow your institution's protocols regarding opening packages.  Some materials, such as highly toxic or volatile chemicals should be opened in well-ventilated spaces, such as a hood</a:t>
            </a:r>
          </a:p>
          <a:p>
            <a:pPr marL="285750" indent="-285750">
              <a:spcBef>
                <a:spcPts val="0"/>
              </a:spcBef>
              <a:buClr>
                <a:srgbClr val="D7361B"/>
              </a:buClr>
              <a:buSzPct val="100000"/>
              <a:buBlip>
                <a:blip r:embed="rId2"/>
              </a:buBlip>
            </a:pPr>
            <a:r>
              <a:rPr lang="en-US" sz="1800" b="1" dirty="0" smtClean="0">
                <a:solidFill>
                  <a:prstClr val="black"/>
                </a:solidFill>
              </a:rPr>
              <a:t>NEVER </a:t>
            </a:r>
            <a:r>
              <a:rPr lang="en-US" sz="1800" b="1" dirty="0">
                <a:solidFill>
                  <a:prstClr val="black"/>
                </a:solidFill>
              </a:rPr>
              <a:t>ACCEPT FREE </a:t>
            </a:r>
            <a:r>
              <a:rPr lang="en-US" sz="1800" b="1" dirty="0" smtClean="0">
                <a:solidFill>
                  <a:prstClr val="black"/>
                </a:solidFill>
              </a:rPr>
              <a:t>CHEMICALS</a:t>
            </a:r>
            <a:r>
              <a:rPr lang="en-US" sz="1800" b="1" dirty="0">
                <a:solidFill>
                  <a:prstClr val="black"/>
                </a:solidFill>
              </a:rPr>
              <a:t>!</a:t>
            </a:r>
          </a:p>
          <a:p>
            <a:pPr marL="560070" lvl="2" indent="-285750">
              <a:spcBef>
                <a:spcPts val="0"/>
              </a:spcBef>
              <a:buClr>
                <a:schemeClr val="accent2">
                  <a:lumMod val="60000"/>
                  <a:lumOff val="40000"/>
                </a:schemeClr>
              </a:buClr>
              <a:buSzPct val="100000"/>
              <a:buFont typeface="Calibri" panose="020F0502020204030204" pitchFamily="34" charset="0"/>
              <a:buChar char="–"/>
            </a:pPr>
            <a:r>
              <a:rPr lang="en-US" sz="1800" dirty="0"/>
              <a:t>Most institutions have strict policies about these types of ‘</a:t>
            </a:r>
            <a:r>
              <a:rPr lang="en-US" sz="1800" dirty="0" smtClean="0"/>
              <a:t>gifts’, including</a:t>
            </a:r>
            <a:r>
              <a:rPr lang="en-US" sz="1800" dirty="0" smtClean="0">
                <a:solidFill>
                  <a:prstClr val="black"/>
                </a:solidFill>
              </a:rPr>
              <a:t> </a:t>
            </a:r>
            <a:r>
              <a:rPr lang="en-US" sz="1800" dirty="0">
                <a:solidFill>
                  <a:prstClr val="black"/>
                </a:solidFill>
              </a:rPr>
              <a:t>policies that discuss transfer of </a:t>
            </a:r>
            <a:r>
              <a:rPr lang="en-US" sz="1800" dirty="0" smtClean="0">
                <a:solidFill>
                  <a:prstClr val="black"/>
                </a:solidFill>
              </a:rPr>
              <a:t>hazardous materials that </a:t>
            </a:r>
            <a:r>
              <a:rPr lang="en-US" sz="1800" dirty="0">
                <a:solidFill>
                  <a:prstClr val="black"/>
                </a:solidFill>
              </a:rPr>
              <a:t>include the requirement for a Materials Transfer Agreement </a:t>
            </a:r>
            <a:r>
              <a:rPr lang="en-US" sz="1800" dirty="0" smtClean="0">
                <a:solidFill>
                  <a:prstClr val="black"/>
                </a:solidFill>
              </a:rPr>
              <a:t>(MTA) signed </a:t>
            </a:r>
            <a:r>
              <a:rPr lang="en-US" sz="1800" dirty="0">
                <a:solidFill>
                  <a:prstClr val="black"/>
                </a:solidFill>
              </a:rPr>
              <a:t>by </a:t>
            </a:r>
            <a:r>
              <a:rPr lang="en-US" sz="1800" dirty="0" smtClean="0">
                <a:solidFill>
                  <a:prstClr val="black"/>
                </a:solidFill>
              </a:rPr>
              <a:t>upper management </a:t>
            </a:r>
            <a:r>
              <a:rPr lang="en-US" sz="1800" dirty="0">
                <a:solidFill>
                  <a:prstClr val="black"/>
                </a:solidFill>
              </a:rPr>
              <a:t>for such </a:t>
            </a:r>
            <a:r>
              <a:rPr lang="en-US" sz="1800" dirty="0" smtClean="0">
                <a:solidFill>
                  <a:prstClr val="black"/>
                </a:solidFill>
              </a:rPr>
              <a:t>donations  </a:t>
            </a:r>
          </a:p>
          <a:p>
            <a:pPr marL="560070" lvl="2" indent="-285750">
              <a:spcBef>
                <a:spcPts val="0"/>
              </a:spcBef>
              <a:buClr>
                <a:schemeClr val="accent2">
                  <a:lumMod val="60000"/>
                  <a:lumOff val="40000"/>
                </a:schemeClr>
              </a:buClr>
              <a:buSzPct val="100000"/>
              <a:buFont typeface="Calibri" panose="020F0502020204030204" pitchFamily="34" charset="0"/>
              <a:buChar char="–"/>
            </a:pPr>
            <a:r>
              <a:rPr lang="en-US" sz="1800" dirty="0" smtClean="0">
                <a:solidFill>
                  <a:prstClr val="black"/>
                </a:solidFill>
              </a:rPr>
              <a:t>Internal </a:t>
            </a:r>
            <a:r>
              <a:rPr lang="en-US" sz="1800" dirty="0">
                <a:solidFill>
                  <a:prstClr val="black"/>
                </a:solidFill>
              </a:rPr>
              <a:t>transfer from one PI to another must follow your institution’s chemical inventory management procedures </a:t>
            </a:r>
          </a:p>
          <a:p>
            <a:pPr marL="285750" indent="-285750">
              <a:spcBef>
                <a:spcPts val="0"/>
              </a:spcBef>
              <a:buClr>
                <a:srgbClr val="D7361B"/>
              </a:buClr>
              <a:buSzPct val="100000"/>
              <a:buBlip>
                <a:blip r:embed="rId2"/>
              </a:buBlip>
            </a:pPr>
            <a:endParaRPr lang="en-US" sz="1800" dirty="0">
              <a:solidFill>
                <a:prstClr val="black"/>
              </a:solidFill>
            </a:endParaRPr>
          </a:p>
          <a:p>
            <a:pPr marL="0" lvl="0" indent="0">
              <a:spcBef>
                <a:spcPts val="0"/>
              </a:spcBef>
              <a:buClr>
                <a:srgbClr val="D7361B"/>
              </a:buClr>
              <a:buSzPct val="100000"/>
              <a:buNone/>
            </a:pPr>
            <a:endParaRPr lang="en-US" sz="1800" dirty="0">
              <a:solidFill>
                <a:prstClr val="black"/>
              </a:solidFill>
            </a:endParaRPr>
          </a:p>
          <a:p>
            <a:endParaRPr lang="en-US" dirty="0"/>
          </a:p>
        </p:txBody>
      </p:sp>
      <p:pic>
        <p:nvPicPr>
          <p:cNvPr id="4" name="Picture 2" descr="http://www.cshema.org/assets/0/8722/8780/8783/ed732c69-f6f5-44a6-9342-223a7914b34d.jpg"/>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924800" y="6248400"/>
            <a:ext cx="887414" cy="504347"/>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52400" y="3505200"/>
            <a:ext cx="8763000" cy="646331"/>
          </a:xfrm>
          <a:prstGeom prst="rect">
            <a:avLst/>
          </a:prstGeom>
          <a:noFill/>
        </p:spPr>
        <p:txBody>
          <a:bodyPr wrap="square" rtlCol="0">
            <a:spAutoFit/>
          </a:bodyPr>
          <a:lstStyle/>
          <a:p>
            <a:r>
              <a:rPr lang="en-US" dirty="0" smtClean="0"/>
              <a:t>*</a:t>
            </a:r>
            <a:r>
              <a:rPr lang="en-US" dirty="0">
                <a:solidFill>
                  <a:prstClr val="black"/>
                </a:solidFill>
              </a:rPr>
              <a:t> S</a:t>
            </a:r>
            <a:r>
              <a:rPr lang="en-US" dirty="0" smtClean="0">
                <a:solidFill>
                  <a:prstClr val="black"/>
                </a:solidFill>
              </a:rPr>
              <a:t>lides </a:t>
            </a:r>
            <a:r>
              <a:rPr lang="en-US" dirty="0">
                <a:solidFill>
                  <a:prstClr val="black"/>
                </a:solidFill>
              </a:rPr>
              <a:t>discussing some key safety tips for transporting chemicals within the workplace are included later in this presentation, but do not cover all possible </a:t>
            </a:r>
            <a:r>
              <a:rPr lang="en-US" dirty="0" smtClean="0">
                <a:solidFill>
                  <a:prstClr val="black"/>
                </a:solidFill>
              </a:rPr>
              <a:t>scenarios</a:t>
            </a:r>
            <a:endParaRPr lang="en-US" dirty="0"/>
          </a:p>
        </p:txBody>
      </p:sp>
    </p:spTree>
    <p:extLst>
      <p:ext uri="{BB962C8B-B14F-4D97-AF65-F5344CB8AC3E}">
        <p14:creationId xmlns:p14="http://schemas.microsoft.com/office/powerpoint/2010/main" val="5358095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3" presetClass="entr" presetSubtype="16" fill="hold" nodeType="clickEffect">
                                  <p:stCondLst>
                                    <p:cond delay="500"/>
                                  </p:stCondLst>
                                  <p:childTnLst>
                                    <p:set>
                                      <p:cBhvr>
                                        <p:cTn id="14" dur="1" fill="hold">
                                          <p:stCondLst>
                                            <p:cond delay="0"/>
                                          </p:stCondLst>
                                        </p:cTn>
                                        <p:tgtEl>
                                          <p:spTgt spid="5">
                                            <p:txEl>
                                              <p:pRg st="0" end="0"/>
                                            </p:txEl>
                                          </p:spTgt>
                                        </p:tgtEl>
                                        <p:attrNameLst>
                                          <p:attrName>style.visibility</p:attrName>
                                        </p:attrNameLst>
                                      </p:cBhvr>
                                      <p:to>
                                        <p:strVal val="visible"/>
                                      </p:to>
                                    </p:set>
                                    <p:anim calcmode="lin" valueType="num">
                                      <p:cBhvr>
                                        <p:cTn id="15" dur="2000" fill="hold"/>
                                        <p:tgtEl>
                                          <p:spTgt spid="5">
                                            <p:txEl>
                                              <p:pRg st="0" end="0"/>
                                            </p:txEl>
                                          </p:spTgt>
                                        </p:tgtEl>
                                        <p:attrNameLst>
                                          <p:attrName>ppt_w</p:attrName>
                                        </p:attrNameLst>
                                      </p:cBhvr>
                                      <p:tavLst>
                                        <p:tav tm="0">
                                          <p:val>
                                            <p:fltVal val="0"/>
                                          </p:val>
                                        </p:tav>
                                        <p:tav tm="100000">
                                          <p:val>
                                            <p:strVal val="#ppt_w"/>
                                          </p:val>
                                        </p:tav>
                                      </p:tavLst>
                                    </p:anim>
                                    <p:anim calcmode="lin" valueType="num">
                                      <p:cBhvr>
                                        <p:cTn id="16" dur="2000" fill="hold"/>
                                        <p:tgtEl>
                                          <p:spTgt spid="5">
                                            <p:txEl>
                                              <p:pRg st="0" end="0"/>
                                            </p:txEl>
                                          </p:spTgt>
                                        </p:tgtEl>
                                        <p:attrNameLst>
                                          <p:attrName>ppt_h</p:attrName>
                                        </p:attrNameLst>
                                      </p:cBhvr>
                                      <p:tavLst>
                                        <p:tav tm="0">
                                          <p:val>
                                            <p:fltVal val="0"/>
                                          </p:val>
                                        </p:tav>
                                        <p:tav tm="100000">
                                          <p:val>
                                            <p:strVal val="#ppt_h"/>
                                          </p:val>
                                        </p:tav>
                                      </p:tavLst>
                                    </p:anim>
                                  </p:childTnLst>
                                </p:cTn>
                              </p:par>
                              <p:par>
                                <p:cTn id="17" presetID="1"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3050"/>
            <a:ext cx="8382000" cy="1143000"/>
          </a:xfrm>
        </p:spPr>
        <p:txBody>
          <a:bodyPr/>
          <a:lstStyle/>
          <a:p>
            <a:r>
              <a:rPr lang="en-US" dirty="0" smtClean="0"/>
              <a:t>Chemical Inventory Management</a:t>
            </a:r>
            <a:endParaRPr lang="en-US" dirty="0"/>
          </a:p>
        </p:txBody>
      </p:sp>
      <p:sp>
        <p:nvSpPr>
          <p:cNvPr id="5" name="Text Placeholder 4"/>
          <p:cNvSpPr>
            <a:spLocks noGrp="1"/>
          </p:cNvSpPr>
          <p:nvPr>
            <p:ph type="body" idx="1"/>
          </p:nvPr>
        </p:nvSpPr>
        <p:spPr>
          <a:xfrm>
            <a:off x="533400" y="1447800"/>
            <a:ext cx="4114800" cy="533400"/>
          </a:xfrm>
        </p:spPr>
        <p:txBody>
          <a:bodyPr/>
          <a:lstStyle/>
          <a:p>
            <a:r>
              <a:rPr lang="en-US" dirty="0" smtClean="0"/>
              <a:t>Upon Receipt of Chemical</a:t>
            </a:r>
            <a:endParaRPr lang="en-US" dirty="0"/>
          </a:p>
        </p:txBody>
      </p:sp>
      <p:sp>
        <p:nvSpPr>
          <p:cNvPr id="7" name="Text Placeholder 6"/>
          <p:cNvSpPr>
            <a:spLocks noGrp="1"/>
          </p:cNvSpPr>
          <p:nvPr>
            <p:ph type="body" sz="half" idx="3"/>
          </p:nvPr>
        </p:nvSpPr>
        <p:spPr>
          <a:xfrm>
            <a:off x="4953000" y="1447800"/>
            <a:ext cx="3733800" cy="533400"/>
          </a:xfrm>
        </p:spPr>
        <p:txBody>
          <a:bodyPr/>
          <a:lstStyle/>
          <a:p>
            <a:r>
              <a:rPr lang="en-US" dirty="0" smtClean="0"/>
              <a:t>Managing Inventory</a:t>
            </a:r>
            <a:endParaRPr lang="en-US" dirty="0"/>
          </a:p>
        </p:txBody>
      </p:sp>
      <p:sp>
        <p:nvSpPr>
          <p:cNvPr id="6" name="Content Placeholder 5"/>
          <p:cNvSpPr>
            <a:spLocks noGrp="1"/>
          </p:cNvSpPr>
          <p:nvPr>
            <p:ph sz="half" idx="2"/>
          </p:nvPr>
        </p:nvSpPr>
        <p:spPr>
          <a:xfrm>
            <a:off x="609600" y="2133600"/>
            <a:ext cx="3886200" cy="4000500"/>
          </a:xfrm>
        </p:spPr>
        <p:txBody>
          <a:bodyPr>
            <a:normAutofit fontScale="92500" lnSpcReduction="20000"/>
          </a:bodyPr>
          <a:lstStyle/>
          <a:p>
            <a:pPr marL="285750" lvl="0" indent="-285750">
              <a:spcBef>
                <a:spcPts val="0"/>
              </a:spcBef>
              <a:buClr>
                <a:srgbClr val="D7361B"/>
              </a:buClr>
              <a:buSzPct val="100000"/>
              <a:buBlip>
                <a:blip r:embed="rId2"/>
              </a:buBlip>
            </a:pPr>
            <a:r>
              <a:rPr lang="en-US" dirty="0" smtClean="0"/>
              <a:t>Unpack and date container with receipt date and any other internal label, such as peroxide former, required by your institution’s procedures</a:t>
            </a:r>
          </a:p>
          <a:p>
            <a:pPr marL="285750" indent="-285750">
              <a:spcBef>
                <a:spcPts val="0"/>
              </a:spcBef>
              <a:buClr>
                <a:srgbClr val="D7361B"/>
              </a:buClr>
              <a:buSzPct val="100000"/>
              <a:buBlip>
                <a:blip r:embed="rId2"/>
              </a:buBlip>
            </a:pPr>
            <a:r>
              <a:rPr lang="en-US" dirty="0"/>
              <a:t>Add chemical to your inventory system</a:t>
            </a:r>
          </a:p>
          <a:p>
            <a:pPr marL="285750" lvl="0" indent="-285750">
              <a:spcBef>
                <a:spcPts val="0"/>
              </a:spcBef>
              <a:buClr>
                <a:srgbClr val="D7361B"/>
              </a:buClr>
              <a:buSzPct val="100000"/>
              <a:buBlip>
                <a:blip r:embed="rId2"/>
              </a:buBlip>
            </a:pPr>
            <a:r>
              <a:rPr lang="en-US" dirty="0" smtClean="0"/>
              <a:t>Place chemical in its designated storage location</a:t>
            </a:r>
          </a:p>
          <a:p>
            <a:pPr marL="285750" lvl="0" indent="-285750">
              <a:spcBef>
                <a:spcPts val="0"/>
              </a:spcBef>
              <a:buClr>
                <a:srgbClr val="D7361B"/>
              </a:buClr>
              <a:buSzPct val="100000"/>
              <a:buBlip>
                <a:blip r:embed="rId2"/>
              </a:buBlip>
            </a:pPr>
            <a:r>
              <a:rPr lang="en-US" dirty="0" smtClean="0"/>
              <a:t>File Safety Data Sheet (SDS) and other technical data received with chemical per your institution's policies</a:t>
            </a:r>
            <a:endParaRPr lang="en-US" dirty="0"/>
          </a:p>
          <a:p>
            <a:endParaRPr lang="en-US" dirty="0"/>
          </a:p>
        </p:txBody>
      </p:sp>
      <p:sp>
        <p:nvSpPr>
          <p:cNvPr id="8" name="Content Placeholder 7"/>
          <p:cNvSpPr>
            <a:spLocks noGrp="1"/>
          </p:cNvSpPr>
          <p:nvPr>
            <p:ph sz="half" idx="4"/>
          </p:nvPr>
        </p:nvSpPr>
        <p:spPr>
          <a:xfrm>
            <a:off x="4953000" y="2133600"/>
            <a:ext cx="3733800" cy="4000500"/>
          </a:xfrm>
        </p:spPr>
        <p:txBody>
          <a:bodyPr>
            <a:normAutofit fontScale="92500" lnSpcReduction="20000"/>
          </a:bodyPr>
          <a:lstStyle/>
          <a:p>
            <a:pPr marL="285750" lvl="0" indent="-285750">
              <a:spcBef>
                <a:spcPts val="0"/>
              </a:spcBef>
              <a:buClr>
                <a:srgbClr val="D7361B"/>
              </a:buClr>
              <a:buSzPct val="100000"/>
              <a:buBlip>
                <a:blip r:embed="rId2"/>
              </a:buBlip>
            </a:pPr>
            <a:r>
              <a:rPr lang="en-US" dirty="0" smtClean="0"/>
              <a:t>A current inventory is important to ensure quantity limits for chemical storage are not exceeded</a:t>
            </a:r>
          </a:p>
          <a:p>
            <a:pPr marL="285750" lvl="0" indent="-285750">
              <a:spcBef>
                <a:spcPts val="0"/>
              </a:spcBef>
              <a:buClr>
                <a:srgbClr val="D7361B"/>
              </a:buClr>
              <a:buSzPct val="100000"/>
              <a:buBlip>
                <a:blip r:embed="rId2"/>
              </a:buBlip>
            </a:pPr>
            <a:r>
              <a:rPr lang="en-US" dirty="0" smtClean="0"/>
              <a:t>Regularly review chemicals in inventory to </a:t>
            </a:r>
          </a:p>
          <a:p>
            <a:pPr lvl="1">
              <a:buSzPct val="100000"/>
              <a:buFont typeface="Calibri" panose="020F0502020204030204" pitchFamily="34" charset="0"/>
              <a:buChar char="–"/>
            </a:pPr>
            <a:r>
              <a:rPr lang="en-US" dirty="0" smtClean="0"/>
              <a:t>Ensure use of older chemicals first</a:t>
            </a:r>
          </a:p>
          <a:p>
            <a:pPr lvl="1">
              <a:buSzPct val="100000"/>
              <a:buFont typeface="Calibri" panose="020F0502020204030204" pitchFamily="34" charset="0"/>
              <a:buChar char="–"/>
            </a:pPr>
            <a:r>
              <a:rPr lang="en-US" dirty="0" smtClean="0"/>
              <a:t>Deplete existing stock before ordering more</a:t>
            </a:r>
          </a:p>
          <a:p>
            <a:pPr lvl="1">
              <a:buSzPct val="100000"/>
              <a:buFont typeface="Calibri" panose="020F0502020204030204" pitchFamily="34" charset="0"/>
              <a:buChar char="–"/>
            </a:pPr>
            <a:r>
              <a:rPr lang="en-US" dirty="0" smtClean="0"/>
              <a:t>Identify unwanted or off spec (expired) chemicals for disposal</a:t>
            </a:r>
            <a:endParaRPr lang="en-US" dirty="0"/>
          </a:p>
        </p:txBody>
      </p:sp>
      <p:pic>
        <p:nvPicPr>
          <p:cNvPr id="4" name="Picture 2" descr="http://www.cshema.org/assets/0/8722/8780/8783/ed732c69-f6f5-44a6-9342-223a7914b34d.jpg"/>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924800" y="6248400"/>
            <a:ext cx="887414" cy="5043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3124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0" end="0"/>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0" end="0"/>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8">
                                            <p:txEl>
                                              <p:pRg st="0" end="0"/>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8">
                                            <p:txEl>
                                              <p:pRg st="1" end="1"/>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8">
                                            <p:txEl>
                                              <p:pRg st="2" end="2"/>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8">
                                            <p:txEl>
                                              <p:pRg st="3" end="3"/>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22312" y="1524000"/>
            <a:ext cx="7964487" cy="790575"/>
          </a:xfrm>
        </p:spPr>
        <p:txBody>
          <a:bodyPr>
            <a:normAutofit fontScale="90000"/>
          </a:bodyPr>
          <a:lstStyle/>
          <a:p>
            <a:r>
              <a:rPr lang="en-US" dirty="0" smtClean="0"/>
              <a:t/>
            </a:r>
            <a:br>
              <a:rPr lang="en-US" dirty="0" smtClean="0"/>
            </a:br>
            <a:r>
              <a:rPr lang="en-US" dirty="0"/>
              <a:t/>
            </a:r>
            <a:br>
              <a:rPr lang="en-US" dirty="0"/>
            </a:br>
            <a:r>
              <a:rPr lang="en-US" dirty="0" smtClean="0"/>
              <a:t>Chemical Storage</a:t>
            </a:r>
            <a:endParaRPr lang="en-US" dirty="0"/>
          </a:p>
        </p:txBody>
      </p:sp>
      <p:sp>
        <p:nvSpPr>
          <p:cNvPr id="5" name="Text Placeholder 4"/>
          <p:cNvSpPr>
            <a:spLocks noGrp="1"/>
          </p:cNvSpPr>
          <p:nvPr>
            <p:ph type="body" idx="1"/>
          </p:nvPr>
        </p:nvSpPr>
        <p:spPr>
          <a:xfrm>
            <a:off x="228600" y="2590800"/>
            <a:ext cx="4495801" cy="3276600"/>
          </a:xfrm>
        </p:spPr>
        <p:txBody>
          <a:bodyPr>
            <a:normAutofit fontScale="92500" lnSpcReduction="20000"/>
          </a:bodyPr>
          <a:lstStyle/>
          <a:p>
            <a:pPr marL="342900" indent="-342900">
              <a:buFont typeface="Wingdings" panose="05000000000000000000" pitchFamily="2" charset="2"/>
              <a:buChar char="§"/>
            </a:pPr>
            <a:r>
              <a:rPr lang="en-US" dirty="0" smtClean="0"/>
              <a:t>Quantity limitations</a:t>
            </a:r>
          </a:p>
          <a:p>
            <a:pPr marL="342900" indent="-342900">
              <a:buFont typeface="Wingdings" panose="05000000000000000000" pitchFamily="2" charset="2"/>
              <a:buChar char="§"/>
            </a:pPr>
            <a:r>
              <a:rPr lang="en-US" dirty="0" smtClean="0"/>
              <a:t>Segregation of Incompatibles</a:t>
            </a:r>
          </a:p>
          <a:p>
            <a:pPr marL="342900" indent="-342900">
              <a:buFont typeface="Wingdings" panose="05000000000000000000" pitchFamily="2" charset="2"/>
              <a:buChar char="§"/>
            </a:pPr>
            <a:r>
              <a:rPr lang="en-US" dirty="0" smtClean="0"/>
              <a:t>What to do about Multi-Hazard Chemicals</a:t>
            </a:r>
          </a:p>
          <a:p>
            <a:pPr marL="342900" indent="-342900">
              <a:buFont typeface="Wingdings" panose="05000000000000000000" pitchFamily="2" charset="2"/>
              <a:buChar char="§"/>
            </a:pPr>
            <a:r>
              <a:rPr lang="en-US" dirty="0" smtClean="0"/>
              <a:t>General Chemical Storage BMPs</a:t>
            </a:r>
          </a:p>
          <a:p>
            <a:pPr marL="891540" lvl="1" indent="-342900">
              <a:buFont typeface="Wingdings" panose="05000000000000000000" pitchFamily="2" charset="2"/>
              <a:buChar char="§"/>
            </a:pPr>
            <a:r>
              <a:rPr lang="en-US" dirty="0" smtClean="0"/>
              <a:t>Container Management</a:t>
            </a:r>
          </a:p>
          <a:p>
            <a:pPr marL="891540" lvl="1" indent="-342900">
              <a:buFont typeface="Wingdings" panose="05000000000000000000" pitchFamily="2" charset="2"/>
              <a:buChar char="§"/>
            </a:pPr>
            <a:r>
              <a:rPr lang="en-US" dirty="0" smtClean="0"/>
              <a:t>Storage </a:t>
            </a:r>
            <a:r>
              <a:rPr lang="en-US" dirty="0"/>
              <a:t>C</a:t>
            </a:r>
            <a:r>
              <a:rPr lang="en-US" dirty="0" smtClean="0"/>
              <a:t>abinets</a:t>
            </a:r>
          </a:p>
          <a:p>
            <a:pPr marL="342900" indent="-342900">
              <a:buFont typeface="Wingdings" panose="05000000000000000000" pitchFamily="2" charset="2"/>
              <a:buChar char="§"/>
            </a:pPr>
            <a:r>
              <a:rPr lang="en-US" dirty="0" smtClean="0"/>
              <a:t>Hazard Class Specific Storage BMPs</a:t>
            </a:r>
          </a:p>
          <a:p>
            <a:pPr marL="342900" indent="-342900">
              <a:buFont typeface="Wingdings" panose="05000000000000000000" pitchFamily="2" charset="2"/>
              <a:buChar char="§"/>
            </a:pPr>
            <a:r>
              <a:rPr lang="en-US" dirty="0" smtClean="0"/>
              <a:t>Compressed Gases</a:t>
            </a:r>
          </a:p>
          <a:p>
            <a:pPr marL="342900" indent="-342900">
              <a:buFont typeface="Wingdings" panose="05000000000000000000" pitchFamily="2" charset="2"/>
              <a:buChar char="§"/>
            </a:pPr>
            <a:r>
              <a:rPr lang="en-US" dirty="0" smtClean="0"/>
              <a:t>Cryogenic Liquids</a:t>
            </a:r>
          </a:p>
          <a:p>
            <a:endParaRPr lang="en-US" dirty="0" smtClean="0"/>
          </a:p>
          <a:p>
            <a:endParaRPr lang="en-US" dirty="0" smtClean="0"/>
          </a:p>
          <a:p>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16443" y="609600"/>
            <a:ext cx="4082697" cy="30673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4816444" y="3829348"/>
            <a:ext cx="3946556" cy="2934137"/>
          </a:xfrm>
          <a:prstGeom prst="rect">
            <a:avLst/>
          </a:prstGeom>
          <a:noFill/>
        </p:spPr>
        <p:txBody>
          <a:bodyPr wrap="square" rtlCol="0">
            <a:spAutoFit/>
          </a:bodyPr>
          <a:lstStyle/>
          <a:p>
            <a:pPr marL="342900" lvl="0" indent="-342900">
              <a:spcBef>
                <a:spcPts val="580"/>
              </a:spcBef>
              <a:buClr>
                <a:srgbClr val="D7361B"/>
              </a:buClr>
              <a:buSzPct val="85000"/>
              <a:buFont typeface="Wingdings" panose="05000000000000000000" pitchFamily="2" charset="2"/>
              <a:buChar char="§"/>
            </a:pPr>
            <a:r>
              <a:rPr lang="en-US" sz="2400" dirty="0">
                <a:solidFill>
                  <a:prstClr val="black">
                    <a:tint val="75000"/>
                  </a:prstClr>
                </a:solidFill>
              </a:rPr>
              <a:t>Additional Considerations</a:t>
            </a:r>
          </a:p>
          <a:p>
            <a:pPr marL="891540" lvl="1" indent="-342900">
              <a:spcBef>
                <a:spcPts val="370"/>
              </a:spcBef>
              <a:buClr>
                <a:srgbClr val="7598D9"/>
              </a:buClr>
              <a:buSzPct val="85000"/>
              <a:buFont typeface="Wingdings" panose="05000000000000000000" pitchFamily="2" charset="2"/>
              <a:buChar char="§"/>
            </a:pPr>
            <a:r>
              <a:rPr lang="en-US" dirty="0">
                <a:solidFill>
                  <a:prstClr val="black">
                    <a:tint val="75000"/>
                  </a:prstClr>
                </a:solidFill>
              </a:rPr>
              <a:t>Labeling/Marking Chemical Storage Areas</a:t>
            </a:r>
          </a:p>
          <a:p>
            <a:pPr marL="891540" lvl="1" indent="-342900">
              <a:spcBef>
                <a:spcPts val="370"/>
              </a:spcBef>
              <a:buClr>
                <a:srgbClr val="7598D9"/>
              </a:buClr>
              <a:buSzPct val="85000"/>
              <a:buFont typeface="Wingdings" panose="05000000000000000000" pitchFamily="2" charset="2"/>
              <a:buChar char="§"/>
            </a:pPr>
            <a:r>
              <a:rPr lang="en-US" dirty="0">
                <a:solidFill>
                  <a:prstClr val="black">
                    <a:tint val="75000"/>
                  </a:prstClr>
                </a:solidFill>
              </a:rPr>
              <a:t>Safe Tips for Transporting Chemical Containers to and from Storage Areas</a:t>
            </a:r>
          </a:p>
          <a:p>
            <a:pPr marL="891540" lvl="1" indent="-342900">
              <a:spcBef>
                <a:spcPts val="370"/>
              </a:spcBef>
              <a:buClr>
                <a:srgbClr val="7598D9"/>
              </a:buClr>
              <a:buSzPct val="85000"/>
              <a:buFont typeface="Wingdings" panose="05000000000000000000" pitchFamily="2" charset="2"/>
              <a:buChar char="§"/>
            </a:pPr>
            <a:r>
              <a:rPr lang="en-US" dirty="0">
                <a:solidFill>
                  <a:prstClr val="black">
                    <a:tint val="75000"/>
                  </a:prstClr>
                </a:solidFill>
              </a:rPr>
              <a:t>Emergency Equipment</a:t>
            </a:r>
          </a:p>
          <a:p>
            <a:pPr marL="891540" lvl="1" indent="-342900">
              <a:spcBef>
                <a:spcPts val="370"/>
              </a:spcBef>
              <a:buClr>
                <a:srgbClr val="7598D9"/>
              </a:buClr>
              <a:buSzPct val="85000"/>
              <a:buFont typeface="Wingdings" panose="05000000000000000000" pitchFamily="2" charset="2"/>
              <a:buChar char="§"/>
            </a:pPr>
            <a:r>
              <a:rPr lang="en-US" dirty="0">
                <a:solidFill>
                  <a:prstClr val="black">
                    <a:tint val="75000"/>
                  </a:prstClr>
                </a:solidFill>
              </a:rPr>
              <a:t>Inspections </a:t>
            </a:r>
          </a:p>
          <a:p>
            <a:pPr marL="891540" lvl="1" indent="-342900">
              <a:spcBef>
                <a:spcPts val="370"/>
              </a:spcBef>
              <a:buClr>
                <a:srgbClr val="7598D9"/>
              </a:buClr>
              <a:buSzPct val="85000"/>
              <a:buFont typeface="Wingdings" panose="05000000000000000000" pitchFamily="2" charset="2"/>
              <a:buChar char="§"/>
            </a:pPr>
            <a:r>
              <a:rPr lang="en-US" dirty="0">
                <a:solidFill>
                  <a:prstClr val="black">
                    <a:tint val="75000"/>
                  </a:prstClr>
                </a:solidFill>
              </a:rPr>
              <a:t>Security</a:t>
            </a:r>
          </a:p>
        </p:txBody>
      </p:sp>
    </p:spTree>
    <p:extLst>
      <p:ext uri="{BB962C8B-B14F-4D97-AF65-F5344CB8AC3E}">
        <p14:creationId xmlns:p14="http://schemas.microsoft.com/office/powerpoint/2010/main" val="80822839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dirty="0" smtClean="0"/>
              <a:t>Quantity Limits </a:t>
            </a:r>
            <a:endParaRPr lang="en-US" dirty="0"/>
          </a:p>
        </p:txBody>
      </p:sp>
      <p:sp>
        <p:nvSpPr>
          <p:cNvPr id="3" name="Content Placeholder 2"/>
          <p:cNvSpPr>
            <a:spLocks noGrp="1"/>
          </p:cNvSpPr>
          <p:nvPr>
            <p:ph sz="quarter" idx="1"/>
          </p:nvPr>
        </p:nvSpPr>
        <p:spPr>
          <a:xfrm>
            <a:off x="609600" y="1676400"/>
            <a:ext cx="8077200" cy="4343400"/>
          </a:xfrm>
        </p:spPr>
        <p:txBody>
          <a:bodyPr>
            <a:normAutofit fontScale="77500" lnSpcReduction="20000"/>
          </a:bodyPr>
          <a:lstStyle/>
          <a:p>
            <a:pPr marL="285750" indent="-285750">
              <a:spcAft>
                <a:spcPts val="1200"/>
              </a:spcAft>
              <a:buSzPct val="100000"/>
              <a:buBlip>
                <a:blip r:embed="rId2"/>
              </a:buBlip>
            </a:pPr>
            <a:r>
              <a:rPr lang="en-US" dirty="0" smtClean="0"/>
              <a:t>In most jurisdictions, there are codes in effect (for example, the International Fire Code, NFPA 45) that restrict the amount of chemicals allowed in the workplace</a:t>
            </a:r>
          </a:p>
          <a:p>
            <a:pPr marL="285750" indent="-285750">
              <a:lnSpc>
                <a:spcPct val="120000"/>
              </a:lnSpc>
              <a:spcBef>
                <a:spcPts val="0"/>
              </a:spcBef>
              <a:buSzPct val="100000"/>
              <a:buBlip>
                <a:blip r:embed="rId2"/>
              </a:buBlip>
            </a:pPr>
            <a:r>
              <a:rPr lang="en-US" dirty="0" smtClean="0"/>
              <a:t>Chemical limits are established for:</a:t>
            </a:r>
          </a:p>
          <a:p>
            <a:pPr marL="617220" lvl="1" indent="-342900">
              <a:lnSpc>
                <a:spcPct val="120000"/>
              </a:lnSpc>
              <a:spcBef>
                <a:spcPts val="0"/>
              </a:spcBef>
              <a:buClr>
                <a:schemeClr val="accent2">
                  <a:lumMod val="75000"/>
                </a:schemeClr>
              </a:buClr>
              <a:buSzPct val="100000"/>
              <a:buFont typeface="Calibri" panose="020F0502020204030204" pitchFamily="34" charset="0"/>
              <a:buChar char="–"/>
            </a:pPr>
            <a:r>
              <a:rPr lang="en-US" dirty="0" smtClean="0"/>
              <a:t>Different hazard classes </a:t>
            </a:r>
          </a:p>
          <a:p>
            <a:pPr marL="617220" lvl="1" indent="-342900">
              <a:lnSpc>
                <a:spcPct val="120000"/>
              </a:lnSpc>
              <a:spcBef>
                <a:spcPts val="0"/>
              </a:spcBef>
              <a:buClr>
                <a:schemeClr val="accent2">
                  <a:lumMod val="75000"/>
                </a:schemeClr>
              </a:buClr>
              <a:buSzPct val="100000"/>
              <a:buFont typeface="Calibri" panose="020F0502020204030204" pitchFamily="34" charset="0"/>
              <a:buChar char="–"/>
            </a:pPr>
            <a:r>
              <a:rPr lang="en-US" dirty="0" smtClean="0"/>
              <a:t>Whether storage is indoors or outside</a:t>
            </a:r>
          </a:p>
          <a:p>
            <a:pPr marL="617220" lvl="1" indent="-342900">
              <a:lnSpc>
                <a:spcPct val="120000"/>
              </a:lnSpc>
              <a:spcBef>
                <a:spcPts val="0"/>
              </a:spcBef>
              <a:buClr>
                <a:schemeClr val="accent2">
                  <a:lumMod val="75000"/>
                </a:schemeClr>
              </a:buClr>
              <a:buSzPct val="100000"/>
              <a:buFont typeface="Calibri" panose="020F0502020204030204" pitchFamily="34" charset="0"/>
              <a:buChar char="–"/>
            </a:pPr>
            <a:r>
              <a:rPr lang="en-US" dirty="0" smtClean="0"/>
              <a:t>Whether the building or area is sprinklered</a:t>
            </a:r>
          </a:p>
          <a:p>
            <a:pPr marL="617220" lvl="1" indent="-342900">
              <a:lnSpc>
                <a:spcPct val="120000"/>
              </a:lnSpc>
              <a:spcBef>
                <a:spcPts val="0"/>
              </a:spcBef>
              <a:buClr>
                <a:schemeClr val="accent2">
                  <a:lumMod val="75000"/>
                </a:schemeClr>
              </a:buClr>
              <a:buSzPct val="100000"/>
              <a:buFont typeface="Calibri" panose="020F0502020204030204" pitchFamily="34" charset="0"/>
              <a:buChar char="–"/>
            </a:pPr>
            <a:r>
              <a:rPr lang="en-US" dirty="0" smtClean="0"/>
              <a:t>Whether flammable cabinets are present</a:t>
            </a:r>
          </a:p>
          <a:p>
            <a:pPr marL="617220" lvl="1" indent="-342900">
              <a:lnSpc>
                <a:spcPct val="120000"/>
              </a:lnSpc>
              <a:spcBef>
                <a:spcPts val="0"/>
              </a:spcBef>
              <a:buClr>
                <a:schemeClr val="accent2">
                  <a:lumMod val="75000"/>
                </a:schemeClr>
              </a:buClr>
              <a:buSzPct val="100000"/>
              <a:buFont typeface="Calibri" panose="020F0502020204030204" pitchFamily="34" charset="0"/>
              <a:buChar char="–"/>
            </a:pPr>
            <a:r>
              <a:rPr lang="en-US" dirty="0" smtClean="0"/>
              <a:t>Elevation of work area ( at, above or below ground level)</a:t>
            </a:r>
          </a:p>
          <a:p>
            <a:pPr marL="617220" lvl="1" indent="-342900">
              <a:lnSpc>
                <a:spcPct val="120000"/>
              </a:lnSpc>
              <a:spcBef>
                <a:spcPts val="0"/>
              </a:spcBef>
              <a:spcAft>
                <a:spcPts val="1200"/>
              </a:spcAft>
              <a:buClr>
                <a:schemeClr val="accent2">
                  <a:lumMod val="75000"/>
                </a:schemeClr>
              </a:buClr>
              <a:buSzPct val="100000"/>
              <a:buFont typeface="Calibri" panose="020F0502020204030204" pitchFamily="34" charset="0"/>
              <a:buChar char="–"/>
            </a:pPr>
            <a:r>
              <a:rPr lang="en-US" dirty="0" smtClean="0"/>
              <a:t>Occupancy status of the room</a:t>
            </a:r>
          </a:p>
          <a:p>
            <a:pPr marL="285750" indent="-285750">
              <a:spcAft>
                <a:spcPts val="1200"/>
              </a:spcAft>
              <a:buSzPct val="100000"/>
              <a:buBlip>
                <a:blip r:embed="rId2"/>
              </a:buBlip>
            </a:pPr>
            <a:r>
              <a:rPr lang="en-US" dirty="0" smtClean="0"/>
              <a:t>NOTE:  Stockrooms may be of greater risk of exceeding maximum quantities allowed</a:t>
            </a:r>
          </a:p>
          <a:p>
            <a:pPr marL="285750" indent="-285750">
              <a:spcAft>
                <a:spcPts val="1200"/>
              </a:spcAft>
              <a:buSzPct val="100000"/>
              <a:buBlip>
                <a:blip r:embed="rId2"/>
              </a:buBlip>
            </a:pPr>
            <a:r>
              <a:rPr lang="en-US" dirty="0" smtClean="0"/>
              <a:t>Check with local authorities to determine codes applicable for your work locations</a:t>
            </a:r>
          </a:p>
          <a:p>
            <a:endParaRPr lang="en-US" dirty="0"/>
          </a:p>
        </p:txBody>
      </p:sp>
      <p:pic>
        <p:nvPicPr>
          <p:cNvPr id="4" name="Picture 2" descr="http://www.cshema.org/assets/0/8722/8780/8783/ed732c69-f6f5-44a6-9342-223a7914b34d.jpg"/>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924800" y="6248400"/>
            <a:ext cx="887414" cy="5043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313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8.0&quot;&gt;&lt;object type=&quot;1&quot; unique_id=&quot;10001&quot;&gt;&lt;object type=&quot;8&quot; unique_id=&quot;47147&quot;&gt;&lt;/object&gt;&lt;object type=&quot;2&quot; unique_id=&quot;47148&quot;&gt;&lt;object type=&quot;3&quot; unique_id=&quot;47149&quot;&gt;&lt;property id=&quot;20148&quot; value=&quot;5&quot;/&gt;&lt;property id=&quot;20300&quot; value=&quot;Slide 1 - &amp;quot;Managing Chemicals in the Workplace:&amp;quot;&quot;/&gt;&lt;property id=&quot;20307&quot; value=&quot;256&quot;/&gt;&lt;/object&gt;&lt;object type=&quot;3&quot; unique_id=&quot;47150&quot;&gt;&lt;property id=&quot;20148&quot; value=&quot;5&quot;/&gt;&lt;property id=&quot;20300&quot; value=&quot;Slide 3 - &amp;quot;Importance of Safe Chemical Storage &amp;quot;&quot;/&gt;&lt;property id=&quot;20307&quot; value=&quot;257&quot;/&gt;&lt;/object&gt;&lt;object type=&quot;3&quot; unique_id=&quot;47151&quot;&gt;&lt;property id=&quot;20148&quot; value=&quot;5&quot;/&gt;&lt;property id=&quot;20300&quot; value=&quot;Slide 4 - &amp;quot;Course Objectives Include Discussion of the Following:&amp;quot;&quot;/&gt;&lt;property id=&quot;20307&quot; value=&quot;258&quot;/&gt;&lt;/object&gt;&lt;object type=&quot;3&quot; unique_id=&quot;47152&quot;&gt;&lt;property id=&quot;20148&quot; value=&quot;5&quot;/&gt;&lt;property id=&quot;20300&quot; value=&quot;Slide 5 - &amp;quot;Best Practices when Ordering Chemicals&amp;quot;&quot;/&gt;&lt;property id=&quot;20307&quot; value=&quot;259&quot;/&gt;&lt;/object&gt;&lt;object type=&quot;3&quot; unique_id=&quot;47153&quot;&gt;&lt;property id=&quot;20148&quot; value=&quot;5&quot;/&gt;&lt;property id=&quot;20300&quot; value=&quot;Slide 7 - &amp;quot;Chemical Inventory Management&amp;quot;&quot;/&gt;&lt;property id=&quot;20307&quot; value=&quot;260&quot;/&gt;&lt;/object&gt;&lt;object type=&quot;3&quot; unique_id=&quot;47155&quot;&gt;&lt;property id=&quot;20148&quot; value=&quot;5&quot;/&gt;&lt;property id=&quot;20300&quot; value=&quot;Slide 8 - &amp;quot;  Chemical Storage&amp;quot;&quot;/&gt;&lt;property id=&quot;20307&quot; value=&quot;263&quot;/&gt;&lt;/object&gt;&lt;object type=&quot;3&quot; unique_id=&quot;47156&quot;&gt;&lt;property id=&quot;20148&quot; value=&quot;5&quot;/&gt;&lt;property id=&quot;20300&quot; value=&quot;Slide 9 - &amp;quot;Quantity Limits &amp;quot;&quot;/&gt;&lt;property id=&quot;20307&quot; value=&quot;262&quot;/&gt;&lt;/object&gt;&lt;object type=&quot;3&quot; unique_id=&quot;47357&quot;&gt;&lt;property id=&quot;20148&quot; value=&quot;5&quot;/&gt;&lt;property id=&quot;20300&quot; value=&quot;Slide 48 - &amp;quot;Summary&amp;quot;&quot;/&gt;&lt;property id=&quot;20307&quot; value=&quot;270&quot;/&gt;&lt;/object&gt;&lt;object type=&quot;3&quot; unique_id=&quot;47358&quot;&gt;&lt;property id=&quot;20148&quot; value=&quot;5&quot;/&gt;&lt;property id=&quot;20300&quot; value=&quot;Slide 49 - &amp;quot;Select References&amp;quot;&quot;/&gt;&lt;property id=&quot;20307&quot; value=&quot;271&quot;/&gt;&lt;/object&gt;&lt;object type=&quot;3&quot; unique_id=&quot;48046&quot;&gt;&lt;property id=&quot;20148&quot; value=&quot;5&quot;/&gt;&lt;property id=&quot;20300&quot; value=&quot;Slide 11 - &amp;quot;Compatible Storage of Chemicals:  Hazard Class Determination- a common method1 used by laboratories&amp;quot;&quot;/&gt;&lt;property id=&quot;20307&quot; value=&quot;272&quot;/&gt;&lt;/object&gt;&lt;object type=&quot;3&quot; unique_id=&quot;48931&quot;&gt;&lt;property id=&quot;20148&quot; value=&quot;5&quot;/&gt;&lt;property id=&quot;20300&quot; value=&quot;Slide 10 - &amp;quot;Compatible Storage of Chemicals: Determining Hazard Family/Class&amp;quot;&quot;/&gt;&lt;property id=&quot;20307&quot; value=&quot;286&quot;/&gt;&lt;/object&gt;&lt;object type=&quot;3&quot; unique_id=&quot;49048&quot;&gt;&lt;property id=&quot;20148&quot; value=&quot;5&quot;/&gt;&lt;property id=&quot;20300&quot; value=&quot;Slide 14 - &amp;quot;Best Management Practices for Chemical Storage &amp;quot;&quot;/&gt;&lt;property id=&quot;20307&quot; value=&quot;287&quot;/&gt;&lt;/object&gt;&lt;object type=&quot;3&quot; unique_id=&quot;49677&quot;&gt;&lt;property id=&quot;20148&quot; value=&quot;5&quot;/&gt;&lt;property id=&quot;20300&quot; value=&quot;Slide 15 - &amp;quot;General Chemical Storage BMPs&amp;quot;&quot;/&gt;&lt;property id=&quot;20307&quot; value=&quot;288&quot;/&gt;&lt;/object&gt;&lt;object type=&quot;3&quot; unique_id=&quot;49678&quot;&gt;&lt;property id=&quot;20148&quot; value=&quot;5&quot;/&gt;&lt;property id=&quot;20300&quot; value=&quot;Slide 16 - &amp;quot;Chemical Storage BMPs:  Container Management&amp;quot;&quot;/&gt;&lt;property id=&quot;20307&quot; value=&quot;300&quot;/&gt;&lt;/object&gt;&lt;object type=&quot;3&quot; unique_id=&quot;49679&quot;&gt;&lt;property id=&quot;20148&quot; value=&quot;5&quot;/&gt;&lt;property id=&quot;20300&quot; value=&quot;Slide 17 - &amp;quot;Chemical Storage BMPs:  Storage Areas&amp;quot;&quot;/&gt;&lt;property id=&quot;20307&quot; value=&quot;299&quot;/&gt;&lt;/object&gt;&lt;object type=&quot;3&quot; unique_id=&quot;49681&quot;&gt;&lt;property id=&quot;20148&quot; value=&quot;5&quot;/&gt;&lt;property id=&quot;20300&quot; value=&quot;Slide 24 - &amp;quot;Best Management Practices for Chemical Storage, continued&amp;quot;&quot;/&gt;&lt;property id=&quot;20307&quot; value=&quot;292&quot;/&gt;&lt;/object&gt;&lt;object type=&quot;3&quot; unique_id=&quot;49682&quot;&gt;&lt;property id=&quot;20148&quot; value=&quot;5&quot;/&gt;&lt;property id=&quot;20300&quot; value=&quot;Slide 25 - &amp;quot;Corrosives--Acids&amp;quot;&quot;/&gt;&lt;property id=&quot;20307&quot; value=&quot;293&quot;/&gt;&lt;/object&gt;&lt;object type=&quot;3&quot; unique_id=&quot;49683&quot;&gt;&lt;property id=&quot;20148&quot; value=&quot;5&quot;/&gt;&lt;property id=&quot;20300&quot; value=&quot;Slide 26 - &amp;quot;Corrosives-Bases&amp;quot;&quot;/&gt;&lt;property id=&quot;20307&quot; value=&quot;294&quot;/&gt;&lt;/object&gt;&lt;object type=&quot;3&quot; unique_id=&quot;49684&quot;&gt;&lt;property id=&quot;20148&quot; value=&quot;5&quot;/&gt;&lt;property id=&quot;20300&quot; value=&quot;Slide 27 - &amp;quot;Flammables&amp;quot;&quot;/&gt;&lt;property id=&quot;20307&quot; value=&quot;295&quot;/&gt;&lt;/object&gt;&lt;object type=&quot;3&quot; unique_id=&quot;49685&quot;&gt;&lt;property id=&quot;20148&quot; value=&quot;5&quot;/&gt;&lt;property id=&quot;20300&quot; value=&quot;Slide 28 - &amp;quot;Toxins&amp;quot;&quot;/&gt;&lt;property id=&quot;20307&quot; value=&quot;296&quot;/&gt;&lt;/object&gt;&lt;object type=&quot;3&quot; unique_id=&quot;49686&quot;&gt;&lt;property id=&quot;20148&quot; value=&quot;5&quot;/&gt;&lt;property id=&quot;20300&quot; value=&quot;Slide 30 - &amp;quot;Oxidizers&amp;quot;&quot;/&gt;&lt;property id=&quot;20307&quot; value=&quot;297&quot;/&gt;&lt;/object&gt;&lt;object type=&quot;3&quot; unique_id=&quot;49687&quot;&gt;&lt;property id=&quot;20148&quot; value=&quot;5&quot;/&gt;&lt;property id=&quot;20300&quot; value=&quot;Slide 31 - &amp;quot;Highly Reactive Chemicals: Pyrophoric Substances and Water Reactive Chemicals&amp;quot;&quot;/&gt;&lt;property id=&quot;20307&quot; value=&quot;298&quot;/&gt;&lt;/object&gt;&lt;object type=&quot;3&quot; unique_id=&quot;50691&quot;&gt;&lt;property id=&quot;20148&quot; value=&quot;5&quot;/&gt;&lt;property id=&quot;20300&quot; value=&quot;Slide 29 - &amp;quot;Toxins, continued&amp;quot;&quot;/&gt;&lt;property id=&quot;20307&quot; value=&quot;302&quot;/&gt;&lt;/object&gt;&lt;object type=&quot;3&quot; unique_id=&quot;50692&quot;&gt;&lt;property id=&quot;20148&quot; value=&quot;5&quot;/&gt;&lt;property id=&quot;20300&quot; value=&quot;Slide 32 - &amp;quot;Highly Reactive Chemicals: Explosives&amp;quot;&quot;/&gt;&lt;property id=&quot;20307&quot; value=&quot;303&quot;/&gt;&lt;/object&gt;&lt;object type=&quot;3&quot; unique_id=&quot;50693&quot;&gt;&lt;property id=&quot;20148&quot; value=&quot;5&quot;/&gt;&lt;property id=&quot;20300&quot; value=&quot;Slide 44 - &amp;quot;Chemical Storage BMPs:  Emergency Equipment&amp;quot;&quot;/&gt;&lt;property id=&quot;20307&quot; value=&quot;305&quot;/&gt;&lt;/object&gt;&lt;object type=&quot;3&quot; unique_id=&quot;50999&quot;&gt;&lt;property id=&quot;20148&quot; value=&quot;5&quot;/&gt;&lt;property id=&quot;20300&quot; value=&quot;Slide 33 - &amp;quot;Highly Reactive Chemicals: Peroxide Formers&amp;quot;&quot;/&gt;&lt;property id=&quot;20307&quot; value=&quot;311&quot;/&gt;&lt;/object&gt;&lt;object type=&quot;3&quot; unique_id=&quot;51272&quot;&gt;&lt;property id=&quot;20148&quot; value=&quot;5&quot;/&gt;&lt;property id=&quot;20300&quot; value=&quot;Slide 19 - &amp;quot;Chemical Storage BMPs: Flammable Materials Storage Cabinets&amp;quot;&quot;/&gt;&lt;property id=&quot;20307&quot; value=&quot;313&quot;/&gt;&lt;/object&gt;&lt;object type=&quot;3&quot; unique_id=&quot;51273&quot;&gt;&lt;property id=&quot;20148&quot; value=&quot;5&quot;/&gt;&lt;property id=&quot;20300&quot; value=&quot;Slide 20 - &amp;quot;Chemical Storage BMPs: Corrosive Materials Storage Cabinets&amp;quot;&quot;/&gt;&lt;property id=&quot;20307&quot; value=&quot;314&quot;/&gt;&lt;/object&gt;&lt;object type=&quot;3&quot; unique_id=&quot;51584&quot;&gt;&lt;property id=&quot;20148&quot; value=&quot;5&quot;/&gt;&lt;property id=&quot;20300&quot; value=&quot;Slide 22 - &amp;quot;Chemical Storage BMPs:  Refrigerated Storage&amp;quot;&quot;/&gt;&lt;property id=&quot;20307&quot; value=&quot;317&quot;/&gt;&lt;/object&gt;&lt;object type=&quot;3&quot; unique_id=&quot;52405&quot;&gt;&lt;property id=&quot;20148&quot; value=&quot;5&quot;/&gt;&lt;property id=&quot;20300&quot; value=&quot;Slide 2 - &amp;quot;Program Disclaimer&amp;quot;&quot;/&gt;&lt;property id=&quot;20307&quot; value=&quot;327&quot;/&gt;&lt;/object&gt;&lt;object type=&quot;3&quot; unique_id=&quot;52407&quot;&gt;&lt;property id=&quot;20148&quot; value=&quot;5&quot;/&gt;&lt;property id=&quot;20300&quot; value=&quot;Slide 34 - &amp;quot;Compressed Gas Storage&amp;quot;&quot;/&gt;&lt;property id=&quot;20307&quot; value=&quot;319&quot;/&gt;&lt;/object&gt;&lt;object type=&quot;3&quot; unique_id=&quot;52409&quot;&gt;&lt;property id=&quot;20148&quot; value=&quot;5&quot;/&gt;&lt;property id=&quot;20300&quot; value=&quot;Slide 37 - &amp;quot;Cryogen storage&amp;quot;&quot;/&gt;&lt;property id=&quot;20307&quot; value=&quot;320&quot;/&gt;&lt;/object&gt;&lt;object type=&quot;3&quot; unique_id=&quot;52410&quot;&gt;&lt;property id=&quot;20148&quot; value=&quot;5&quot;/&gt;&lt;property id=&quot;20300&quot; value=&quot;Slide 38 - &amp;quot;Additional Considerations for Chemical Storage&amp;quot;&quot;/&gt;&lt;property id=&quot;20307&quot; value=&quot;325&quot;/&gt;&lt;/object&gt;&lt;object type=&quot;3&quot; unique_id=&quot;52411&quot;&gt;&lt;property id=&quot;20148&quot; value=&quot;5&quot;/&gt;&lt;property id=&quot;20300&quot; value=&quot;Slide 40 - &amp;quot;Chemical Storage BMPs:  Safety Tips for Transporting Chemicals in a Building &amp;quot;&quot;/&gt;&lt;property id=&quot;20307&quot; value=&quot;329&quot;/&gt;&lt;/object&gt;&lt;object type=&quot;3&quot; unique_id=&quot;52412&quot;&gt;&lt;property id=&quot;20148&quot; value=&quot;5&quot;/&gt;&lt;property id=&quot;20300&quot; value=&quot;Slide 45 - &amp;quot;Chemical Storage BMPs:  Inspections&amp;quot;&quot;/&gt;&lt;property id=&quot;20307&quot; value=&quot;322&quot;/&gt;&lt;/object&gt;&lt;object type=&quot;3&quot; unique_id=&quot;52413&quot;&gt;&lt;property id=&quot;20148&quot; value=&quot;5&quot;/&gt;&lt;property id=&quot;20300&quot; value=&quot;Slide 47 - &amp;quot;Chemical Storage BMPs:  Security&amp;quot;&quot;/&gt;&lt;property id=&quot;20307&quot; value=&quot;323&quot;/&gt;&lt;/object&gt;&lt;object type=&quot;3&quot; unique_id=&quot;52910&quot;&gt;&lt;property id=&quot;20148&quot; value=&quot;5&quot;/&gt;&lt;property id=&quot;20300&quot; value=&quot;Slide 35 - &amp;quot;Compressed Gas Storage, cont’d.&amp;quot;&quot;/&gt;&lt;property id=&quot;20307&quot; value=&quot;331&quot;/&gt;&lt;/object&gt;&lt;object type=&quot;3&quot; unique_id=&quot;52911&quot;&gt;&lt;property id=&quot;20148&quot; value=&quot;5&quot;/&gt;&lt;property id=&quot;20300&quot; value=&quot;Slide 36 - &amp;quot;Compressed Gas Storage, cont’d.&amp;quot;&quot;/&gt;&lt;property id=&quot;20307&quot; value=&quot;334&quot;/&gt;&lt;/object&gt;&lt;object type=&quot;3&quot; unique_id=&quot;52912&quot;&gt;&lt;property id=&quot;20148&quot; value=&quot;5&quot;/&gt;&lt;property id=&quot;20300&quot; value=&quot;Slide 41 - &amp;quot;Chemical Storage BMPs:  Safety Tips for Transporting Chemicals, cont’d.&amp;quot;&quot;/&gt;&lt;property id=&quot;20307&quot; value=&quot;332&quot;/&gt;&lt;/object&gt;&lt;object type=&quot;3&quot; unique_id=&quot;52913&quot;&gt;&lt;property id=&quot;20148&quot; value=&quot;5&quot;/&gt;&lt;property id=&quot;20300&quot; value=&quot;Slide 42 - &amp;quot;Chemical Storage BMPs:  Safety Tips for Transporting Chemicals, cont’d.&amp;quot;&quot;/&gt;&lt;property id=&quot;20307&quot; value=&quot;333&quot;/&gt;&lt;/object&gt;&lt;object type=&quot;3&quot; unique_id=&quot;53149&quot;&gt;&lt;property id=&quot;20148&quot; value=&quot;5&quot;/&gt;&lt;property id=&quot;20300&quot; value=&quot;Slide 21 - &amp;quot;Chemical Storage BMPs:  Ventilated Gas Cylinder Cabinets&amp;quot;&quot;/&gt;&lt;property id=&quot;20307&quot; value=&quot;336&quot;/&gt;&lt;/object&gt;&lt;object type=&quot;3&quot; unique_id=&quot;53150&quot;&gt;&lt;property id=&quot;20148&quot; value=&quot;5&quot;/&gt;&lt;property id=&quot;20300&quot; value=&quot;Slide 23 - &amp;quot;Chemical Storage BMPs:  Desiccators/Desiccator Cabinets&amp;quot;&quot;/&gt;&lt;property id=&quot;20307&quot; value=&quot;337&quot;/&gt;&lt;/object&gt;&lt;object type=&quot;3&quot; unique_id=&quot;54223&quot;&gt;&lt;property id=&quot;20148&quot; value=&quot;5&quot;/&gt;&lt;property id=&quot;20300&quot; value=&quot;Slide 43 - &amp;quot;Chemical Storage BMPs:  Safety Tips for Transporting Chemicals, cont’d.&amp;quot;&quot;/&gt;&lt;property id=&quot;20307&quot; value=&quot;338&quot;/&gt;&lt;/object&gt;&lt;object type=&quot;3&quot; unique_id=&quot;54821&quot;&gt;&lt;property id=&quot;20148&quot; value=&quot;5&quot;/&gt;&lt;property id=&quot;20300&quot; value=&quot;Slide 18 - &amp;quot;Chemical Storage BMPs: Housekeeping-a few tips&amp;quot;&quot;/&gt;&lt;property id=&quot;20307&quot; value=&quot;339&quot;/&gt;&lt;/object&gt;&lt;object type=&quot;3&quot; unique_id=&quot;54972&quot;&gt;&lt;property id=&quot;20148&quot; value=&quot;5&quot;/&gt;&lt;property id=&quot;20300&quot; value=&quot;Slide 6 - &amp;quot;Best Practices for Receiving Chemicals&amp;quot;&quot;/&gt;&lt;property id=&quot;20307&quot; value=&quot;340&quot;/&gt;&lt;/object&gt;&lt;object type=&quot;3&quot; unique_id=&quot;55177&quot;&gt;&lt;property id=&quot;20148&quot; value=&quot;5&quot;/&gt;&lt;property id=&quot;20300&quot; value=&quot;Slide 12 - &amp;quot;Deciding on the Best Storage Location for Multi-Hazard Chemicals&amp;quot;&quot;/&gt;&lt;property id=&quot;20307&quot; value=&quot;342&quot;/&gt;&lt;/object&gt;&lt;object type=&quot;3&quot; unique_id=&quot;55178&quot;&gt;&lt;property id=&quot;20148&quot; value=&quot;5&quot;/&gt;&lt;property id=&quot;20300&quot; value=&quot;Slide 39 - &amp;quot;Chemical Storage BMPs:  Marking Chemical Storage Areas&amp;quot;&quot;/&gt;&lt;property id=&quot;20307&quot; value=&quot;341&quot;/&gt;&lt;/object&gt;&lt;object type=&quot;3&quot; unique_id=&quot;55439&quot;&gt;&lt;property id=&quot;20148&quot; value=&quot;5&quot;/&gt;&lt;property id=&quot;20300&quot; value=&quot;Slide 13 - &amp;quot;Ranking Multi-Hazard Liquids&amp;quot;&quot;/&gt;&lt;property id=&quot;20307&quot; value=&quot;343&quot;/&gt;&lt;/object&gt;&lt;object type=&quot;3&quot; unique_id=&quot;55599&quot;&gt;&lt;property id=&quot;20148&quot; value=&quot;5&quot;/&gt;&lt;property id=&quot;20300&quot; value=&quot;Slide 46 - &amp;quot;Chemical Storage BMPs:  Inspections, continued&amp;quot;&quot;/&gt;&lt;property id=&quot;20307&quot; value=&quot;344&quot;/&gt;&lt;/object&gt;&lt;/object&gt;&lt;/object&gt;&lt;/database&gt;"/>
  <p:tag name="SECTOMILLISECCONVERTED" val="1"/>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ty">
  <a:themeElements>
    <a:clrScheme name="Custom 4">
      <a:dk1>
        <a:sysClr val="windowText" lastClr="000000"/>
      </a:dk1>
      <a:lt1>
        <a:sysClr val="window" lastClr="FFFFFF"/>
      </a:lt1>
      <a:dk2>
        <a:srgbClr val="575F6D"/>
      </a:dk2>
      <a:lt2>
        <a:srgbClr val="FFF39D"/>
      </a:lt2>
      <a:accent1>
        <a:srgbClr val="D7361B"/>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2412</TotalTime>
  <Words>5803</Words>
  <Application>Microsoft Office PowerPoint</Application>
  <PresentationFormat>On-screen Show (4:3)</PresentationFormat>
  <Paragraphs>600</Paragraphs>
  <Slides>49</Slides>
  <Notes>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49</vt:i4>
      </vt:variant>
    </vt:vector>
  </HeadingPairs>
  <TitlesOfParts>
    <vt:vector size="56" baseType="lpstr">
      <vt:lpstr>Arial</vt:lpstr>
      <vt:lpstr>Calibri</vt:lpstr>
      <vt:lpstr>Franklin Gothic Book</vt:lpstr>
      <vt:lpstr>Perpetua</vt:lpstr>
      <vt:lpstr>Wingdings</vt:lpstr>
      <vt:lpstr>Wingdings 2</vt:lpstr>
      <vt:lpstr>Equity</vt:lpstr>
      <vt:lpstr>Managing Chemicals in the Workplace:</vt:lpstr>
      <vt:lpstr>Program Disclaimer</vt:lpstr>
      <vt:lpstr>Importance of Safe Chemical Storage </vt:lpstr>
      <vt:lpstr>Course Objectives Include Discussion of the Following:</vt:lpstr>
      <vt:lpstr>Best Practices when Ordering Chemicals</vt:lpstr>
      <vt:lpstr>Best Practices for Receiving Chemicals</vt:lpstr>
      <vt:lpstr>Chemical Inventory Management</vt:lpstr>
      <vt:lpstr>  Chemical Storage</vt:lpstr>
      <vt:lpstr>Quantity Limits </vt:lpstr>
      <vt:lpstr>Compatible Storage of Chemicals: Determining Hazard Family/Class</vt:lpstr>
      <vt:lpstr>Compatible Storage of Chemicals:  Hazard Class Determination- a common method1 used by laboratories</vt:lpstr>
      <vt:lpstr>Deciding on the Best Storage Location for Multi-Hazard Chemicals</vt:lpstr>
      <vt:lpstr>Ranking Multi-Hazard Liquids</vt:lpstr>
      <vt:lpstr>Best Management Practices for Chemical Storage </vt:lpstr>
      <vt:lpstr>General Chemical Storage BMPs</vt:lpstr>
      <vt:lpstr>Chemical Storage BMPs:  Container Management</vt:lpstr>
      <vt:lpstr>Chemical Storage BMPs:  Storage Areas</vt:lpstr>
      <vt:lpstr>Chemical Storage BMPs: Housekeeping-a few tips</vt:lpstr>
      <vt:lpstr>Chemical Storage BMPs: Flammable Materials Storage Cabinets</vt:lpstr>
      <vt:lpstr>Chemical Storage BMPs: Corrosive Materials Storage Cabinets</vt:lpstr>
      <vt:lpstr>Chemical Storage BMPs:  Ventilated Gas Cylinder Cabinets</vt:lpstr>
      <vt:lpstr>Chemical Storage BMPs:  Refrigerated Storage</vt:lpstr>
      <vt:lpstr>Chemical Storage BMPs:  Desiccators/Desiccator Cabinets</vt:lpstr>
      <vt:lpstr>Best Management Practices for Chemical Storage, continued</vt:lpstr>
      <vt:lpstr>Corrosives--Acids</vt:lpstr>
      <vt:lpstr>Corrosives-Bases</vt:lpstr>
      <vt:lpstr>Flammables</vt:lpstr>
      <vt:lpstr>Toxins</vt:lpstr>
      <vt:lpstr>Toxins, continued</vt:lpstr>
      <vt:lpstr>Oxidizers</vt:lpstr>
      <vt:lpstr>Highly Reactive Chemicals: Pyrophoric Substances and Water Reactive Chemicals</vt:lpstr>
      <vt:lpstr>Highly Reactive Chemicals: Explosives</vt:lpstr>
      <vt:lpstr>Highly Reactive Chemicals: Peroxide Formers</vt:lpstr>
      <vt:lpstr>Compressed Gas Storage</vt:lpstr>
      <vt:lpstr>Compressed Gas Storage, cont’d.</vt:lpstr>
      <vt:lpstr>Compressed Gas Storage, cont’d.</vt:lpstr>
      <vt:lpstr>Cryogen storage</vt:lpstr>
      <vt:lpstr>Additional Considerations for Chemical Storage</vt:lpstr>
      <vt:lpstr>Chemical Storage BMPs:  Marking Chemical Storage Areas</vt:lpstr>
      <vt:lpstr>Chemical Storage BMPs:  Safety Tips for Transporting Chemicals in a Building </vt:lpstr>
      <vt:lpstr>Chemical Storage BMPs:  Safety Tips for Transporting Chemicals, cont’d.</vt:lpstr>
      <vt:lpstr>Chemical Storage BMPs:  Safety Tips for Transporting Chemicals, cont’d.</vt:lpstr>
      <vt:lpstr>Chemical Storage BMPs:  Safety Tips for Transporting Chemicals, cont’d.</vt:lpstr>
      <vt:lpstr>Chemical Storage BMPs:  Emergency Equipment</vt:lpstr>
      <vt:lpstr>Chemical Storage BMPs:  Inspections</vt:lpstr>
      <vt:lpstr>Chemical Storage BMPs:  Inspections, continued</vt:lpstr>
      <vt:lpstr>Chemical Storage BMPs:  Security</vt:lpstr>
      <vt:lpstr>Summary</vt:lpstr>
      <vt:lpstr>Select References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Managing Chemicals in the Workplace:</dc:title>
  <dc:creator>mmcrae</dc:creator>
  <cp:lastModifiedBy>Phillip Sandusky</cp:lastModifiedBy>
  <cp:revision>189</cp:revision>
  <cp:lastPrinted>2016-05-16T22:39:08Z</cp:lastPrinted>
  <dcterms:created xsi:type="dcterms:W3CDTF">2016-04-19T18:36:25Z</dcterms:created>
  <dcterms:modified xsi:type="dcterms:W3CDTF">2016-06-03T11:37:34Z</dcterms:modified>
</cp:coreProperties>
</file>