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257" r:id="rId4"/>
    <p:sldId id="286" r:id="rId5"/>
    <p:sldId id="287" r:id="rId6"/>
    <p:sldId id="288" r:id="rId7"/>
    <p:sldId id="296" r:id="rId8"/>
    <p:sldId id="297" r:id="rId9"/>
    <p:sldId id="299" r:id="rId10"/>
    <p:sldId id="259" r:id="rId11"/>
    <p:sldId id="279" r:id="rId12"/>
    <p:sldId id="294" r:id="rId13"/>
    <p:sldId id="295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Crouch" initials="BC" lastIdx="2" clrIdx="0">
    <p:extLst>
      <p:ext uri="{19B8F6BF-5375-455C-9EA6-DF929625EA0E}">
        <p15:presenceInfo xmlns:p15="http://schemas.microsoft.com/office/powerpoint/2012/main" userId="Brandon Crou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4"/>
    <a:srgbClr val="182E64"/>
    <a:srgbClr val="184822"/>
    <a:srgbClr val="4A5779"/>
    <a:srgbClr val="00675A"/>
    <a:srgbClr val="B5C1CB"/>
    <a:srgbClr val="7D919D"/>
    <a:srgbClr val="002F87"/>
    <a:srgbClr val="E4ECF0"/>
    <a:srgbClr val="EA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39" autoAdjust="0"/>
  </p:normalViewPr>
  <p:slideViewPr>
    <p:cSldViewPr>
      <p:cViewPr varScale="1">
        <p:scale>
          <a:sx n="91" d="100"/>
          <a:sy n="91" d="100"/>
        </p:scale>
        <p:origin x="15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49591376"/>
        <c:axId val="49592944"/>
      </c:barChart>
      <c:catAx>
        <c:axId val="4959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49592944"/>
        <c:crosses val="autoZero"/>
        <c:auto val="1"/>
        <c:lblAlgn val="ctr"/>
        <c:lblOffset val="100"/>
        <c:noMultiLvlLbl val="0"/>
      </c:catAx>
      <c:valAx>
        <c:axId val="495929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&quot;$&quot;#,##0" sourceLinked="1"/>
        <c:majorTickMark val="out"/>
        <c:minorTickMark val="none"/>
        <c:tickLblPos val="nextTo"/>
        <c:crossAx val="495913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9B7F216E-AE01-429C-AEEE-598E6ECCD610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BC895C66-7FED-40E6-947B-C02D6C3F52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7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completed over 1,700</a:t>
            </a:r>
            <a:r>
              <a:rPr lang="en-US" baseline="0" dirty="0"/>
              <a:t> EIS across US, UK, and Canada (with over 83% done for US clients)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F0-6CCB-8D4E-9EEB-EE2A40801C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3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6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8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2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6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5BB42B42-09C4-4F90-8683-B2186B206BAF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A68FE2CC-E162-432D-AF97-C1CD045B1C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1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pd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.pdf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4.png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pd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microsoft.com/office/2007/relationships/hdphoto" Target="../media/hdphoto1.wdp"/><Relationship Id="rId5" Type="http://schemas.openxmlformats.org/officeDocument/2006/relationships/chart" Target="../charts/chart1.xm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emf"/><Relationship Id="rId5" Type="http://schemas.openxmlformats.org/officeDocument/2006/relationships/image" Target="../media/image1.pdf"/><Relationship Id="rId10" Type="http://schemas.openxmlformats.org/officeDocument/2006/relationships/image" Target="../media/image15.emf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NULL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12" Type="http://schemas.openxmlformats.org/officeDocument/2006/relationships/image" Target="../media/image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11" Type="http://schemas.openxmlformats.org/officeDocument/2006/relationships/image" Target="NUL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69384"/>
              <a:stretch>
                <a:fillRect/>
              </a:stretch>
            </p:blipFill>
          </mc:Choice>
          <mc:Fallback>
            <p:blipFill>
              <a:blip r:embed="rId4"/>
              <a:srcRect l="1600" r="2400" b="69384"/>
              <a:stretch>
                <a:fillRect/>
              </a:stretch>
            </p:blipFill>
          </mc:Fallback>
        </mc:AlternateContent>
        <p:spPr>
          <a:xfrm>
            <a:off x="0" y="4800600"/>
            <a:ext cx="9144000" cy="20574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60400" y="5562600"/>
            <a:ext cx="2057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cap="all" spc="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855800"/>
            <a:ext cx="74676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400" dirty="0">
                <a:latin typeface="Century Gothic"/>
                <a:cs typeface="Century Gothic"/>
              </a:rPr>
              <a:t>Analysis of the </a:t>
            </a:r>
          </a:p>
          <a:p>
            <a:pPr>
              <a:lnSpc>
                <a:spcPts val="3500"/>
              </a:lnSpc>
            </a:pPr>
            <a:r>
              <a:rPr lang="en-US" sz="3400" dirty="0">
                <a:solidFill>
                  <a:srgbClr val="0055A4"/>
                </a:solidFill>
                <a:latin typeface="Century Gothic"/>
                <a:cs typeface="Century Gothic"/>
              </a:rPr>
              <a:t>Economic Impact </a:t>
            </a:r>
            <a:r>
              <a:rPr lang="en-US" sz="3400" dirty="0">
                <a:latin typeface="Century Gothic"/>
                <a:cs typeface="Century Gothic"/>
              </a:rPr>
              <a:t>and </a:t>
            </a:r>
          </a:p>
          <a:p>
            <a:pPr>
              <a:lnSpc>
                <a:spcPts val="3500"/>
              </a:lnSpc>
            </a:pPr>
            <a:r>
              <a:rPr lang="en-US" sz="3400" dirty="0">
                <a:solidFill>
                  <a:srgbClr val="0055A4"/>
                </a:solidFill>
                <a:latin typeface="Century Gothic"/>
                <a:cs typeface="Century Gothic"/>
              </a:rPr>
              <a:t>Return on Investment </a:t>
            </a:r>
            <a:r>
              <a:rPr lang="en-US" sz="3400" dirty="0">
                <a:latin typeface="Century Gothic"/>
                <a:cs typeface="Century Gothic"/>
              </a:rPr>
              <a:t>of Education</a:t>
            </a:r>
            <a:r>
              <a:rPr lang="en-US" sz="1200" cap="all" spc="300" dirty="0">
                <a:latin typeface="Century Gothic"/>
                <a:cs typeface="Century Gothic"/>
              </a:rPr>
              <a:t/>
            </a:r>
            <a:br>
              <a:rPr lang="en-US" sz="1200" cap="all" spc="300" dirty="0">
                <a:latin typeface="Century Gothic"/>
                <a:cs typeface="Century Gothic"/>
              </a:rPr>
            </a:br>
            <a:endParaRPr lang="en-US" sz="1200" cap="all" spc="300" dirty="0">
              <a:latin typeface="Century Gothic"/>
              <a:cs typeface="Century Gothic"/>
            </a:endParaRPr>
          </a:p>
        </p:txBody>
      </p:sp>
      <p:pic>
        <p:nvPicPr>
          <p:cNvPr id="12" name="Picture 11" descr="Emsi_full_lockup(two_color)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391400" y="6019800"/>
            <a:ext cx="1295400" cy="285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B8641-78A8-4CA2-B6DA-86C725D7E4B9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175515327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1475" y="4356100"/>
            <a:ext cx="2798763" cy="481013"/>
          </a:xfrm>
          <a:prstGeom prst="rect">
            <a:avLst/>
          </a:prstGeom>
        </p:spPr>
      </p:pic>
      <p:grpSp>
        <p:nvGrpSpPr>
          <p:cNvPr id="8" name="Group 147">
            <a:extLst>
              <a:ext uri="{FF2B5EF4-FFF2-40B4-BE49-F238E27FC236}">
                <a16:creationId xmlns:a16="http://schemas.microsoft.com/office/drawing/2014/main" id="{22F1572E-B50F-4CC7-8959-9ABE80E3A4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4400" y="3288676"/>
            <a:ext cx="6340475" cy="481013"/>
            <a:chOff x="1009" y="2084"/>
            <a:chExt cx="3994" cy="303"/>
          </a:xfrm>
        </p:grpSpPr>
        <p:sp>
          <p:nvSpPr>
            <p:cNvPr id="9" name="AutoShape 146">
              <a:extLst>
                <a:ext uri="{FF2B5EF4-FFF2-40B4-BE49-F238E27FC236}">
                  <a16:creationId xmlns:a16="http://schemas.microsoft.com/office/drawing/2014/main" id="{13B6D968-68AE-4E8B-9D5D-2518479BF3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09" y="2084"/>
              <a:ext cx="3994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48">
              <a:extLst>
                <a:ext uri="{FF2B5EF4-FFF2-40B4-BE49-F238E27FC236}">
                  <a16:creationId xmlns:a16="http://schemas.microsoft.com/office/drawing/2014/main" id="{CC895732-7CDC-429E-801A-DBA62F135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2209"/>
              <a:ext cx="318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The economic value of Suffolk County Community College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51">
            <a:extLst>
              <a:ext uri="{FF2B5EF4-FFF2-40B4-BE49-F238E27FC236}">
                <a16:creationId xmlns:a16="http://schemas.microsoft.com/office/drawing/2014/main" id="{B1019544-7A2E-48C1-91CC-EEEFFA7278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2075" y="3973682"/>
            <a:ext cx="6340475" cy="481013"/>
            <a:chOff x="1026" y="2518"/>
            <a:chExt cx="3994" cy="303"/>
          </a:xfrm>
        </p:grpSpPr>
        <p:sp>
          <p:nvSpPr>
            <p:cNvPr id="15" name="AutoShape 150">
              <a:extLst>
                <a:ext uri="{FF2B5EF4-FFF2-40B4-BE49-F238E27FC236}">
                  <a16:creationId xmlns:a16="http://schemas.microsoft.com/office/drawing/2014/main" id="{95AC22D8-0E4F-450D-ADA9-28FCEEA145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6" y="2518"/>
              <a:ext cx="3994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2">
              <a:extLst>
                <a:ext uri="{FF2B5EF4-FFF2-40B4-BE49-F238E27FC236}">
                  <a16:creationId xmlns:a16="http://schemas.microsoft.com/office/drawing/2014/main" id="{215A665C-791E-4CFF-83BC-5D95915E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" y="2614"/>
              <a:ext cx="79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FY 2016-17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83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73415"/>
              <a:stretch>
                <a:fillRect/>
              </a:stretch>
            </p:blipFill>
          </mc:Choice>
          <mc:Fallback>
            <p:blipFill>
              <a:blip r:embed="rId4"/>
              <a:srcRect l="1600" r="2400" b="73415"/>
              <a:stretch>
                <a:fillRect/>
              </a:stretch>
            </p:blipFill>
          </mc:Fallback>
        </mc:AlternateContent>
        <p:spPr>
          <a:xfrm>
            <a:off x="0" y="5418125"/>
            <a:ext cx="9144000" cy="14398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74611" y="2971800"/>
            <a:ext cx="5943600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048000" cy="914399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en-US" sz="2000" dirty="0">
                <a:cs typeface="Century Gothic"/>
              </a:rPr>
              <a:t>Student </a:t>
            </a:r>
            <a:br>
              <a:rPr lang="en-US" sz="2000" dirty="0">
                <a:cs typeface="Century Gothic"/>
              </a:rPr>
            </a:br>
            <a:r>
              <a:rPr lang="en-US" sz="2000" dirty="0">
                <a:cs typeface="Century Gothic"/>
              </a:rPr>
              <a:t>Perspective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627986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Benefit: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Higher future </a:t>
            </a:r>
            <a:b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earnings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"/>
          </p:nvPr>
        </p:nvSpPr>
        <p:spPr>
          <a:xfrm>
            <a:off x="0" y="4019215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Benefit/Cost ratio</a:t>
            </a:r>
            <a:endParaRPr lang="en-US" sz="1200" b="1" u="sng" cap="all" spc="300" dirty="0"/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0" y="5159065"/>
            <a:ext cx="30366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Rate of return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0" y="3427411"/>
            <a:ext cx="3048000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sp>
        <p:nvSpPr>
          <p:cNvPr id="57" name="Rectangle 56"/>
          <p:cNvSpPr/>
          <p:nvPr/>
        </p:nvSpPr>
        <p:spPr>
          <a:xfrm>
            <a:off x="381000" y="6096000"/>
            <a:ext cx="5943600" cy="4861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200" i="1" dirty="0">
                <a:solidFill>
                  <a:srgbClr val="000000"/>
                </a:solidFill>
                <a:latin typeface="Century Gothic"/>
                <a:cs typeface="Century Gothic"/>
              </a:rPr>
              <a:t>Future benefits are discounted to the present.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677180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Cost: 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Tuition, supplies, opportunity cost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10800000">
            <a:off x="0" y="4536765"/>
            <a:ext cx="3048000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grpSp>
        <p:nvGrpSpPr>
          <p:cNvPr id="86" name="Group 85"/>
          <p:cNvGrpSpPr/>
          <p:nvPr/>
        </p:nvGrpSpPr>
        <p:grpSpPr>
          <a:xfrm>
            <a:off x="3048000" y="794"/>
            <a:ext cx="3050989" cy="5868194"/>
            <a:chOff x="3048000" y="794"/>
            <a:chExt cx="3050989" cy="5868194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3164098" y="2934097"/>
              <a:ext cx="5868194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3048000" y="310530"/>
              <a:ext cx="3048000" cy="9143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Taxpayer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Perspective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48000" y="1627986"/>
              <a:ext cx="3048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Benefit: 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Future tax revenue, </a:t>
              </a:r>
              <a:b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</a:b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government savings</a:t>
              </a:r>
            </a:p>
          </p:txBody>
        </p:sp>
        <p:sp>
          <p:nvSpPr>
            <p:cNvPr id="64" name="Content Placeholder 3"/>
            <p:cNvSpPr txBox="1">
              <a:spLocks/>
            </p:cNvSpPr>
            <p:nvPr/>
          </p:nvSpPr>
          <p:spPr>
            <a:xfrm>
              <a:off x="3048000" y="4019215"/>
              <a:ext cx="3036647" cy="5207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0" i="0" u="none" strike="noStrike" kern="1200" cap="all" spc="30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Benefit/Cost ratio</a:t>
              </a:r>
              <a:endParaRPr kumimoji="0" lang="en-US" sz="1200" b="1" i="0" u="sng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Content Placeholder 3"/>
            <p:cNvSpPr txBox="1">
              <a:spLocks/>
            </p:cNvSpPr>
            <p:nvPr/>
          </p:nvSpPr>
          <p:spPr>
            <a:xfrm>
              <a:off x="3048000" y="5159065"/>
              <a:ext cx="3036647" cy="5207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0" i="0" u="none" strike="noStrike" kern="1200" cap="all" spc="3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Rate of return</a:t>
              </a:r>
              <a:endParaRPr kumimoji="0" lang="en-US" sz="1200" b="1" i="0" u="sng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10800000">
              <a:off x="3048000" y="3427411"/>
              <a:ext cx="30480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sp>
          <p:nvSpPr>
            <p:cNvPr id="69" name="Rectangle 68"/>
            <p:cNvSpPr/>
            <p:nvPr/>
          </p:nvSpPr>
          <p:spPr>
            <a:xfrm>
              <a:off x="3048000" y="2677180"/>
              <a:ext cx="3048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Cost: 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State and </a:t>
              </a:r>
              <a:b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</a:b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local funding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10800000">
              <a:off x="3048000" y="4536765"/>
              <a:ext cx="30480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grpSp>
        <p:nvGrpSpPr>
          <p:cNvPr id="87" name="Group 86"/>
          <p:cNvGrpSpPr/>
          <p:nvPr/>
        </p:nvGrpSpPr>
        <p:grpSpPr>
          <a:xfrm>
            <a:off x="6096000" y="307354"/>
            <a:ext cx="3048001" cy="5372411"/>
            <a:chOff x="6096000" y="307354"/>
            <a:chExt cx="3048001" cy="5372411"/>
          </a:xfrm>
        </p:grpSpPr>
        <p:sp>
          <p:nvSpPr>
            <p:cNvPr id="46" name="Title 1"/>
            <p:cNvSpPr txBox="1">
              <a:spLocks/>
            </p:cNvSpPr>
            <p:nvPr/>
          </p:nvSpPr>
          <p:spPr>
            <a:xfrm>
              <a:off x="6096001" y="307354"/>
              <a:ext cx="3048000" cy="9143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Social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Perspective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096000" y="1627986"/>
              <a:ext cx="3048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Benefit: 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Future earnings, tax revenue, private savings</a:t>
              </a:r>
            </a:p>
          </p:txBody>
        </p:sp>
        <p:sp>
          <p:nvSpPr>
            <p:cNvPr id="74" name="Content Placeholder 3"/>
            <p:cNvSpPr txBox="1">
              <a:spLocks/>
            </p:cNvSpPr>
            <p:nvPr/>
          </p:nvSpPr>
          <p:spPr>
            <a:xfrm>
              <a:off x="6096000" y="4019215"/>
              <a:ext cx="3036647" cy="5207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0" i="0" u="none" strike="noStrike" kern="1200" cap="all" spc="30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Benefit/Cost ratio</a:t>
              </a:r>
              <a:endParaRPr kumimoji="0" lang="en-US" sz="1200" b="1" i="0" u="sng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6" name="Content Placeholder 3"/>
            <p:cNvSpPr txBox="1">
              <a:spLocks/>
            </p:cNvSpPr>
            <p:nvPr/>
          </p:nvSpPr>
          <p:spPr>
            <a:xfrm>
              <a:off x="6096000" y="5159065"/>
              <a:ext cx="3036647" cy="5207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0" i="0" u="none" strike="noStrike" kern="1200" cap="all" spc="3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Rate of return</a:t>
              </a:r>
              <a:endParaRPr kumimoji="0" lang="en-US" sz="1200" b="1" i="0" u="sng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10800000">
              <a:off x="6096000" y="3427411"/>
              <a:ext cx="30480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sp>
          <p:nvSpPr>
            <p:cNvPr id="79" name="Rectangle 78"/>
            <p:cNvSpPr/>
            <p:nvPr/>
          </p:nvSpPr>
          <p:spPr>
            <a:xfrm>
              <a:off x="6096000" y="2677180"/>
              <a:ext cx="3048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Cost: 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Student and </a:t>
              </a:r>
              <a:b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</a:b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all college costs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10800000">
              <a:off x="6096000" y="4536765"/>
              <a:ext cx="30480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86C54B8-C14A-4C77-8F66-1E1E340B1308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2343924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1238" y="3505200"/>
            <a:ext cx="517525" cy="4810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59A402-4519-4738-9099-FC57F658075F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428392133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73" y="1122604"/>
            <a:ext cx="2455863" cy="4810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8B2CC2-FA3C-474F-94E9-A0BF1C258F4E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09227353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977" y="2169759"/>
            <a:ext cx="2455862" cy="4810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9EA10E-176A-4B2E-81E5-D83AEA721C94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288165489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3602" y="3557588"/>
            <a:ext cx="2455863" cy="4810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2E45D1-17EB-4AA1-8130-BAD7F13CD833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2363252220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67989" y="2142790"/>
            <a:ext cx="2455863" cy="4810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3F67578-2CCD-4351-8481-FF62165393B1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194320807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53263" y="4698669"/>
            <a:ext cx="2455863" cy="4810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A5D3566-85B6-4C0F-843F-442CE6A693C4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239413684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72200" y="2136104"/>
            <a:ext cx="2455862" cy="481012"/>
          </a:xfrm>
          <a:prstGeom prst="rect">
            <a:avLst/>
          </a:prstGeom>
        </p:spPr>
      </p:pic>
      <p:grpSp>
        <p:nvGrpSpPr>
          <p:cNvPr id="37" name="Group 795">
            <a:extLst>
              <a:ext uri="{FF2B5EF4-FFF2-40B4-BE49-F238E27FC236}">
                <a16:creationId xmlns:a16="http://schemas.microsoft.com/office/drawing/2014/main" id="{8327F5B2-BB6E-465A-AD58-5232C7EF65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52800" y="1125538"/>
            <a:ext cx="2455863" cy="481012"/>
            <a:chOff x="2112" y="709"/>
            <a:chExt cx="1547" cy="303"/>
          </a:xfrm>
        </p:grpSpPr>
        <p:sp>
          <p:nvSpPr>
            <p:cNvPr id="38" name="AutoShape 794">
              <a:extLst>
                <a:ext uri="{FF2B5EF4-FFF2-40B4-BE49-F238E27FC236}">
                  <a16:creationId xmlns:a16="http://schemas.microsoft.com/office/drawing/2014/main" id="{E6110B03-6BFC-4509-948A-A081B3D44F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12" y="709"/>
              <a:ext cx="154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96">
              <a:extLst>
                <a:ext uri="{FF2B5EF4-FFF2-40B4-BE49-F238E27FC236}">
                  <a16:creationId xmlns:a16="http://schemas.microsoft.com/office/drawing/2014/main" id="{2E409F4D-0386-45F5-B71A-E11AF6405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765"/>
              <a:ext cx="9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dirty="0">
                  <a:ln>
                    <a:noFill/>
                  </a:ln>
                  <a:effectLst/>
                  <a:latin typeface="Century Gothic" panose="020B0502020202020204" pitchFamily="34" charset="0"/>
                </a:rPr>
                <a:t>$1.5 billion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grpSp>
        <p:nvGrpSpPr>
          <p:cNvPr id="40" name="Group 799">
            <a:extLst>
              <a:ext uri="{FF2B5EF4-FFF2-40B4-BE49-F238E27FC236}">
                <a16:creationId xmlns:a16="http://schemas.microsoft.com/office/drawing/2014/main" id="{814DB758-4E60-4213-AE97-7F176A4547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0163" y="1125538"/>
            <a:ext cx="2455862" cy="481012"/>
            <a:chOff x="4019" y="709"/>
            <a:chExt cx="1547" cy="303"/>
          </a:xfrm>
        </p:grpSpPr>
        <p:sp>
          <p:nvSpPr>
            <p:cNvPr id="42" name="AutoShape 798">
              <a:extLst>
                <a:ext uri="{FF2B5EF4-FFF2-40B4-BE49-F238E27FC236}">
                  <a16:creationId xmlns:a16="http://schemas.microsoft.com/office/drawing/2014/main" id="{9358335F-B122-476C-ADD2-ACFAF53ACB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19" y="709"/>
              <a:ext cx="154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800">
              <a:extLst>
                <a:ext uri="{FF2B5EF4-FFF2-40B4-BE49-F238E27FC236}">
                  <a16:creationId xmlns:a16="http://schemas.microsoft.com/office/drawing/2014/main" id="{0F845A47-6132-4EAE-8E71-C61F8FC2D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" y="748"/>
              <a:ext cx="10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dirty="0">
                  <a:ln>
                    <a:noFill/>
                  </a:ln>
                  <a:effectLst/>
                  <a:latin typeface="Century Gothic" panose="020B0502020202020204" pitchFamily="34" charset="0"/>
                </a:rPr>
                <a:t>$14.5 billion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grpSp>
        <p:nvGrpSpPr>
          <p:cNvPr id="44" name="Group 803">
            <a:extLst>
              <a:ext uri="{FF2B5EF4-FFF2-40B4-BE49-F238E27FC236}">
                <a16:creationId xmlns:a16="http://schemas.microsoft.com/office/drawing/2014/main" id="{8CF7DA18-4D2D-4DB5-9681-139B426BA3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59" y="4710439"/>
            <a:ext cx="2455863" cy="609599"/>
            <a:chOff x="44" y="2967"/>
            <a:chExt cx="1547" cy="384"/>
          </a:xfrm>
        </p:grpSpPr>
        <p:sp>
          <p:nvSpPr>
            <p:cNvPr id="45" name="AutoShape 802">
              <a:extLst>
                <a:ext uri="{FF2B5EF4-FFF2-40B4-BE49-F238E27FC236}">
                  <a16:creationId xmlns:a16="http://schemas.microsoft.com/office/drawing/2014/main" id="{6E2FF1C9-1FD7-4DC7-A1CB-C3B2C8A184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" y="2967"/>
              <a:ext cx="154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804">
              <a:extLst>
                <a:ext uri="{FF2B5EF4-FFF2-40B4-BE49-F238E27FC236}">
                  <a16:creationId xmlns:a16="http://schemas.microsoft.com/office/drawing/2014/main" id="{6B3D5263-8600-40D8-ACD3-838A95BEF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" y="3001"/>
              <a:ext cx="792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20.6%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 807">
            <a:extLst>
              <a:ext uri="{FF2B5EF4-FFF2-40B4-BE49-F238E27FC236}">
                <a16:creationId xmlns:a16="http://schemas.microsoft.com/office/drawing/2014/main" id="{95985D0D-4714-43A0-A73C-6C38F385F6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5617" y="3567139"/>
            <a:ext cx="2455862" cy="627062"/>
            <a:chOff x="2099" y="2251"/>
            <a:chExt cx="1547" cy="395"/>
          </a:xfrm>
        </p:grpSpPr>
        <p:sp>
          <p:nvSpPr>
            <p:cNvPr id="49" name="AutoShape 806">
              <a:extLst>
                <a:ext uri="{FF2B5EF4-FFF2-40B4-BE49-F238E27FC236}">
                  <a16:creationId xmlns:a16="http://schemas.microsoft.com/office/drawing/2014/main" id="{A54BA90D-090C-469D-AC91-12C2858A9C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99" y="2251"/>
              <a:ext cx="154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808">
              <a:extLst>
                <a:ext uri="{FF2B5EF4-FFF2-40B4-BE49-F238E27FC236}">
                  <a16:creationId xmlns:a16="http://schemas.microsoft.com/office/drawing/2014/main" id="{EB5C73D7-F0CF-4DE2-B8AF-92BC9F16B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2296"/>
              <a:ext cx="58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11.1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roup 811">
            <a:extLst>
              <a:ext uri="{FF2B5EF4-FFF2-40B4-BE49-F238E27FC236}">
                <a16:creationId xmlns:a16="http://schemas.microsoft.com/office/drawing/2014/main" id="{05655021-8CDD-4DE3-A190-2A69FA2C59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48400" y="3567135"/>
            <a:ext cx="2455862" cy="619124"/>
            <a:chOff x="4019" y="2251"/>
            <a:chExt cx="1547" cy="390"/>
          </a:xfrm>
        </p:grpSpPr>
        <p:sp>
          <p:nvSpPr>
            <p:cNvPr id="52" name="AutoShape 810">
              <a:extLst>
                <a:ext uri="{FF2B5EF4-FFF2-40B4-BE49-F238E27FC236}">
                  <a16:creationId xmlns:a16="http://schemas.microsoft.com/office/drawing/2014/main" id="{FE7BEB83-BE62-4957-9257-7661188D811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19" y="2251"/>
              <a:ext cx="154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812">
              <a:extLst>
                <a:ext uri="{FF2B5EF4-FFF2-40B4-BE49-F238E27FC236}">
                  <a16:creationId xmlns:a16="http://schemas.microsoft.com/office/drawing/2014/main" id="{9B19854C-7BAC-4EF4-A365-F0FE2F33F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2291"/>
              <a:ext cx="58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28.1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up 815">
            <a:extLst>
              <a:ext uri="{FF2B5EF4-FFF2-40B4-BE49-F238E27FC236}">
                <a16:creationId xmlns:a16="http://schemas.microsoft.com/office/drawing/2014/main" id="{165D0FC7-29FD-4024-B334-FB42C6522A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67425" y="4664085"/>
            <a:ext cx="3070226" cy="615949"/>
            <a:chOff x="4034" y="2941"/>
            <a:chExt cx="1934" cy="388"/>
          </a:xfrm>
        </p:grpSpPr>
        <p:sp>
          <p:nvSpPr>
            <p:cNvPr id="55" name="AutoShape 814">
              <a:extLst>
                <a:ext uri="{FF2B5EF4-FFF2-40B4-BE49-F238E27FC236}">
                  <a16:creationId xmlns:a16="http://schemas.microsoft.com/office/drawing/2014/main" id="{C4E46182-A87D-462E-AD17-3CC4175BE2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34" y="2941"/>
              <a:ext cx="154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816">
              <a:extLst>
                <a:ext uri="{FF2B5EF4-FFF2-40B4-BE49-F238E27FC236}">
                  <a16:creationId xmlns:a16="http://schemas.microsoft.com/office/drawing/2014/main" id="{83734A6D-8D34-4645-A661-24466FF00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" y="2979"/>
              <a:ext cx="581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N/A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Line 817">
              <a:extLst>
                <a:ext uri="{FF2B5EF4-FFF2-40B4-BE49-F238E27FC236}">
                  <a16:creationId xmlns:a16="http://schemas.microsoft.com/office/drawing/2014/main" id="{49608A75-CB48-46BD-B3BE-9DA0CBD01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4" y="3315"/>
              <a:ext cx="19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818">
              <a:extLst>
                <a:ext uri="{FF2B5EF4-FFF2-40B4-BE49-F238E27FC236}">
                  <a16:creationId xmlns:a16="http://schemas.microsoft.com/office/drawing/2014/main" id="{0EA63C2A-CE80-4F39-98CE-3266947B2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" y="3315"/>
              <a:ext cx="1934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391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600" r="2400" b="24026"/>
              <a:stretch>
                <a:fillRect/>
              </a:stretch>
            </p:blipFill>
          </mc:Choice>
          <mc:Fallback>
            <p:blipFill>
              <a:blip r:embed="rId3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0" y="990601"/>
            <a:ext cx="9144000" cy="5867400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609600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Century Gothic"/>
                <a:cs typeface="Century Gothic"/>
              </a:rPr>
              <a:t>Next Steps</a:t>
            </a:r>
            <a:endParaRPr kumimoji="0" lang="en-US" sz="2800" i="0" u="sng" strike="noStrike" kern="120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5410200" cy="45212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</a:rPr>
              <a:t>Send the executive summary to</a:t>
            </a:r>
            <a:r>
              <a:rPr lang="en-US" sz="1800" b="1" dirty="0">
                <a:solidFill>
                  <a:srgbClr val="002F87"/>
                </a:solidFill>
              </a:rPr>
              <a:t> </a:t>
            </a:r>
            <a:r>
              <a:rPr lang="en-US" sz="1800" b="1" dirty="0">
                <a:solidFill>
                  <a:srgbClr val="0055A4"/>
                </a:solidFill>
              </a:rPr>
              <a:t>local legislators</a:t>
            </a:r>
            <a:r>
              <a:rPr lang="en-US" sz="1800" dirty="0"/>
              <a:t>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</a:rPr>
              <a:t>Use </a:t>
            </a:r>
            <a:r>
              <a:rPr lang="en-US" sz="1800" b="1" dirty="0">
                <a:solidFill>
                  <a:srgbClr val="0055A4"/>
                </a:solidFill>
              </a:rPr>
              <a:t>social media </a:t>
            </a:r>
            <a:r>
              <a:rPr lang="en-US" sz="1800" dirty="0">
                <a:solidFill>
                  <a:srgbClr val="000000"/>
                </a:solidFill>
              </a:rPr>
              <a:t>to broadcast student returns to prospective students and parents.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</a:rPr>
              <a:t>Share industry impacts </a:t>
            </a:r>
            <a:r>
              <a:rPr lang="en-US" sz="1800" b="1" dirty="0">
                <a:solidFill>
                  <a:srgbClr val="0055A4"/>
                </a:solidFill>
              </a:rPr>
              <a:t>with local business partners</a:t>
            </a:r>
            <a:r>
              <a:rPr lang="en-US" sz="1800" dirty="0"/>
              <a:t>.</a:t>
            </a:r>
            <a:endParaRPr lang="en-US" sz="1800" b="1" dirty="0">
              <a:solidFill>
                <a:srgbClr val="0066B3"/>
              </a:solidFill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</a:rPr>
              <a:t>Leverage impacts for </a:t>
            </a:r>
            <a:r>
              <a:rPr lang="en-US" sz="1800" b="1" dirty="0">
                <a:solidFill>
                  <a:srgbClr val="0055A4"/>
                </a:solidFill>
              </a:rPr>
              <a:t>proposals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1" dirty="0">
                <a:solidFill>
                  <a:srgbClr val="0055A4"/>
                </a:solidFill>
              </a:rPr>
              <a:t>grant writing</a:t>
            </a:r>
            <a:r>
              <a:rPr lang="en-US" sz="1800" dirty="0">
                <a:solidFill>
                  <a:srgbClr val="000000"/>
                </a:solidFill>
              </a:rPr>
              <a:t>, &amp; </a:t>
            </a:r>
            <a:r>
              <a:rPr lang="en-US" sz="1800" b="1" dirty="0">
                <a:solidFill>
                  <a:srgbClr val="0055A4"/>
                </a:solidFill>
              </a:rPr>
              <a:t>strategic planning</a:t>
            </a:r>
            <a:r>
              <a:rPr lang="en-US" sz="1800" dirty="0"/>
              <a:t>.</a:t>
            </a:r>
            <a:endParaRPr lang="en-US" sz="1800" b="1" dirty="0">
              <a:solidFill>
                <a:srgbClr val="0066B3"/>
              </a:solidFill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/>
              <a:t>Use </a:t>
            </a:r>
            <a:r>
              <a:rPr lang="en-US" sz="1800" dirty="0">
                <a:solidFill>
                  <a:srgbClr val="000000"/>
                </a:solidFill>
              </a:rPr>
              <a:t>campus fliers, newsletters, &amp; websites to </a:t>
            </a:r>
            <a:r>
              <a:rPr lang="en-US" sz="1800" b="1" dirty="0">
                <a:solidFill>
                  <a:srgbClr val="0055A4"/>
                </a:solidFill>
              </a:rPr>
              <a:t>publish results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</a:rPr>
              <a:t>Share results with </a:t>
            </a:r>
            <a:r>
              <a:rPr lang="en-US" sz="1800" b="1" dirty="0">
                <a:solidFill>
                  <a:srgbClr val="0055A4"/>
                </a:solidFill>
              </a:rPr>
              <a:t>local media</a:t>
            </a:r>
            <a:r>
              <a:rPr lang="en-US" sz="1800" dirty="0"/>
              <a:t>.</a:t>
            </a:r>
            <a:endParaRPr lang="en-US" sz="1800" b="1" dirty="0">
              <a:solidFill>
                <a:srgbClr val="0066B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6576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00799" y="3313747"/>
            <a:ext cx="2552701" cy="2782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Century Gothic"/>
                <a:cs typeface="Century Gothic"/>
              </a:rPr>
              <a:t>Emsi’s Press Packet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Century Gothic"/>
                <a:cs typeface="Century Gothic"/>
              </a:rPr>
              <a:t>Ongoing presentations from your Emsi economist 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Century Gothic"/>
                <a:cs typeface="Century Gothic"/>
              </a:rPr>
              <a:t>Email/call us anytime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7000" y="2362200"/>
            <a:ext cx="2667000" cy="52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How can </a:t>
            </a:r>
            <a:b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2400" b="1" dirty="0" err="1">
                <a:solidFill>
                  <a:srgbClr val="000000"/>
                </a:solidFill>
                <a:latin typeface="Century Gothic"/>
                <a:cs typeface="Century Gothic"/>
              </a:rPr>
              <a:t>Emsi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 help?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694906" y="4382294"/>
            <a:ext cx="4954588" cy="1588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</p:spTree>
    <p:extLst>
      <p:ext uri="{BB962C8B-B14F-4D97-AF65-F5344CB8AC3E}">
        <p14:creationId xmlns:p14="http://schemas.microsoft.com/office/powerpoint/2010/main" val="420416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600" r="2400" b="24026"/>
              <a:stretch>
                <a:fillRect/>
              </a:stretch>
            </p:blipFill>
          </mc:Choice>
          <mc:Fallback>
            <p:blipFill>
              <a:blip r:embed="rId3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0" y="990601"/>
            <a:ext cx="9144000" cy="5867400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609600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Century Gothic"/>
                <a:cs typeface="Century Gothic"/>
              </a:rPr>
              <a:t>Share Your Results</a:t>
            </a:r>
            <a:endParaRPr kumimoji="0" lang="en-US" sz="2800" i="0" u="sng" strike="noStrike" kern="120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6576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76" y="2982733"/>
            <a:ext cx="2493612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6" t="11517" r="17434"/>
          <a:stretch/>
        </p:blipFill>
        <p:spPr>
          <a:xfrm>
            <a:off x="5923588" y="2982733"/>
            <a:ext cx="2743200" cy="3178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7211" y="1676399"/>
            <a:ext cx="2473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Combine your results with other institutional highlights to create a fact sheet.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1377" y="1676399"/>
            <a:ext cx="249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Include your results in your periodic publications.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3587" y="1676399"/>
            <a:ext cx="274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Create a web page that includes written highlights, animations, </a:t>
            </a:r>
            <a:r>
              <a:rPr lang="en-US" sz="1600">
                <a:solidFill>
                  <a:srgbClr val="000000"/>
                </a:solidFill>
                <a:latin typeface="Century Gothic"/>
                <a:cs typeface="Century Gothic"/>
              </a:rPr>
              <a:t>and videos.</a:t>
            </a:r>
            <a:endParaRPr lang="en-US" sz="1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971800"/>
            <a:ext cx="2463785" cy="31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7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600" r="2400" b="24026"/>
              <a:stretch>
                <a:fillRect/>
              </a:stretch>
            </p:blipFill>
          </mc:Choice>
          <mc:Fallback>
            <p:blipFill>
              <a:blip r:embed="rId3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0" y="990601"/>
            <a:ext cx="9144000" cy="5867400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609600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Century Gothic"/>
                <a:cs typeface="Century Gothic"/>
              </a:rPr>
              <a:t>Share Your Results</a:t>
            </a:r>
            <a:endParaRPr kumimoji="0" lang="en-US" sz="2800" i="0" u="sng" strike="noStrike" kern="120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6576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870" y="1683603"/>
            <a:ext cx="3035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Create a press release and share with your state and local media.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5726" y="1676399"/>
            <a:ext cx="292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Use your study to help secure additional funding.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5508" y="3143953"/>
            <a:ext cx="8792984" cy="3015756"/>
            <a:chOff x="157117" y="3117448"/>
            <a:chExt cx="8792984" cy="30157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3117449"/>
              <a:ext cx="2357333" cy="30144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7336" y="3117598"/>
              <a:ext cx="2922765" cy="3015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117" y="3117448"/>
              <a:ext cx="3030880" cy="301443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447392" y="1676400"/>
            <a:ext cx="2357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Use social media to share your investment results with prospective students.</a:t>
            </a:r>
          </a:p>
        </p:txBody>
      </p:sp>
    </p:spTree>
    <p:extLst>
      <p:ext uri="{BB962C8B-B14F-4D97-AF65-F5344CB8AC3E}">
        <p14:creationId xmlns:p14="http://schemas.microsoft.com/office/powerpoint/2010/main" val="16622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600" r="2400" b="24026"/>
              <a:stretch>
                <a:fillRect/>
              </a:stretch>
            </p:blipFill>
          </mc:Choice>
          <mc:Fallback>
            <p:blipFill>
              <a:blip r:embed="rId3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0" y="990601"/>
            <a:ext cx="91440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9226"/>
            <a:ext cx="7772400" cy="892174"/>
          </a:xfrm>
        </p:spPr>
        <p:txBody>
          <a:bodyPr>
            <a:normAutofit/>
          </a:bodyPr>
          <a:lstStyle/>
          <a:p>
            <a:r>
              <a:rPr lang="en-US" sz="1800" dirty="0"/>
              <a:t>The results of this study </a:t>
            </a:r>
            <a:br>
              <a:rPr lang="en-US" sz="1800" dirty="0"/>
            </a:br>
            <a:r>
              <a:rPr lang="en-US" sz="1800" dirty="0"/>
              <a:t>were prepared by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0"/>
            <a:ext cx="7924800" cy="609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1200" cap="all" spc="300" dirty="0">
                <a:solidFill>
                  <a:srgbClr val="000000"/>
                </a:solidFill>
                <a:ea typeface="+mj-ea"/>
                <a:cs typeface="+mj-cs"/>
              </a:rPr>
              <a:t>For a copy of the report, please contact the College.</a:t>
            </a:r>
          </a:p>
        </p:txBody>
      </p:sp>
      <p:pic>
        <p:nvPicPr>
          <p:cNvPr id="6" name="Picture 5" descr="Emsi_full_lockup(two_color)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01110" y="3897826"/>
            <a:ext cx="2713890" cy="5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1855316" y="1472590"/>
            <a:ext cx="5433368" cy="2606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4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b="0" i="0" kern="120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75"/>
              </a:lnSpc>
              <a:buNone/>
            </a:pPr>
            <a:r>
              <a:rPr lang="en-US" sz="1500" spc="225" dirty="0">
                <a:solidFill>
                  <a:schemeClr val="tx1"/>
                </a:solidFill>
                <a:latin typeface="Century Gothic" panose="020B0502020202020204" pitchFamily="34" charset="0"/>
              </a:rPr>
              <a:t>ADVISORS IN LABOR MARKET INFORMATION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81" y="2675847"/>
            <a:ext cx="247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Years working with community colleges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3655" y="4272875"/>
            <a:ext cx="293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2017 Aspen Prize finalists are Emsi customers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163" y="3995875"/>
            <a:ext cx="3299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Students used Emsi’s career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pathways tools last year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67584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Of U.S. community colleges have used Emsi’s economic impact studies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1600" r="2400" b="69384"/>
              <a:stretch>
                <a:fillRect/>
              </a:stretch>
            </p:blipFill>
          </mc:Choice>
          <mc:Fallback>
            <p:blipFill>
              <a:blip r:embed="rId5"/>
              <a:srcRect l="1600" r="2400" b="69384"/>
              <a:stretch>
                <a:fillRect/>
              </a:stretch>
            </p:blipFill>
          </mc:Fallback>
        </mc:AlternateContent>
        <p:spPr>
          <a:xfrm>
            <a:off x="0" y="4831902"/>
            <a:ext cx="9144000" cy="2057400"/>
          </a:xfrm>
          <a:prstGeom prst="rect">
            <a:avLst/>
          </a:prstGeom>
        </p:spPr>
      </p:pic>
      <p:grpSp>
        <p:nvGrpSpPr>
          <p:cNvPr id="15" name="Group 19">
            <a:extLst>
              <a:ext uri="{FF2B5EF4-FFF2-40B4-BE49-F238E27FC236}">
                <a16:creationId xmlns:a16="http://schemas.microsoft.com/office/drawing/2014/main" id="{B5EE5E5C-99A3-4448-BE5F-D98C36CD40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786559"/>
            <a:ext cx="5718175" cy="481013"/>
            <a:chOff x="1031" y="494"/>
            <a:chExt cx="3602" cy="303"/>
          </a:xfrm>
        </p:grpSpPr>
        <p:sp>
          <p:nvSpPr>
            <p:cNvPr id="16" name="AutoShape 18">
              <a:extLst>
                <a:ext uri="{FF2B5EF4-FFF2-40B4-BE49-F238E27FC236}">
                  <a16:creationId xmlns:a16="http://schemas.microsoft.com/office/drawing/2014/main" id="{EB1407F6-57AC-4E9E-9911-40565D049E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31" y="494"/>
              <a:ext cx="360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660A288C-2D97-459D-9442-D2C4158E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542"/>
              <a:ext cx="337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Emsi &amp; Community Colleges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F9C852E5-8FC4-4D7A-94CF-6C4D58B6F9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146175" y="2199589"/>
            <a:ext cx="5718175" cy="481012"/>
            <a:chOff x="-272" y="1345"/>
            <a:chExt cx="3602" cy="303"/>
          </a:xfrm>
        </p:grpSpPr>
        <p:sp>
          <p:nvSpPr>
            <p:cNvPr id="22" name="AutoShape 22">
              <a:extLst>
                <a:ext uri="{FF2B5EF4-FFF2-40B4-BE49-F238E27FC236}">
                  <a16:creationId xmlns:a16="http://schemas.microsoft.com/office/drawing/2014/main" id="{7700C98A-B5B0-4110-AAF7-212195A413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72" y="1345"/>
              <a:ext cx="360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3AFE296E-05B6-44A7-B450-0463DB971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1379"/>
              <a:ext cx="586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0" u="none" strike="noStrike" cap="none" normalizeH="0" baseline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15+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0A8CD5B8-5C54-44E4-87F4-4D2494E10F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13100" y="2167232"/>
            <a:ext cx="5718175" cy="481012"/>
            <a:chOff x="2472" y="1345"/>
            <a:chExt cx="3602" cy="303"/>
          </a:xfrm>
        </p:grpSpPr>
        <p:sp>
          <p:nvSpPr>
            <p:cNvPr id="25" name="AutoShape 26">
              <a:extLst>
                <a:ext uri="{FF2B5EF4-FFF2-40B4-BE49-F238E27FC236}">
                  <a16:creationId xmlns:a16="http://schemas.microsoft.com/office/drawing/2014/main" id="{8240FAD4-2870-4FC5-BE5E-A07CF56ECF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72" y="1345"/>
              <a:ext cx="360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74426E20-919D-4D75-AD36-A6E758F69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1379"/>
              <a:ext cx="706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1/2+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13999BC9-E7C7-4365-9ED0-CA0693AE92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105694" y="3791861"/>
            <a:ext cx="5718175" cy="634999"/>
            <a:chOff x="-272" y="2351"/>
            <a:chExt cx="3602" cy="400"/>
          </a:xfrm>
        </p:grpSpPr>
        <p:sp>
          <p:nvSpPr>
            <p:cNvPr id="28" name="AutoShape 30">
              <a:extLst>
                <a:ext uri="{FF2B5EF4-FFF2-40B4-BE49-F238E27FC236}">
                  <a16:creationId xmlns:a16="http://schemas.microsoft.com/office/drawing/2014/main" id="{9A624470-E41B-4267-835F-7F5277B81B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72" y="2351"/>
              <a:ext cx="360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id="{3DE2A2AA-498C-4381-9F01-16DD5EAB9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2372"/>
              <a:ext cx="739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1.2M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35">
            <a:extLst>
              <a:ext uri="{FF2B5EF4-FFF2-40B4-BE49-F238E27FC236}">
                <a16:creationId xmlns:a16="http://schemas.microsoft.com/office/drawing/2014/main" id="{4CB72C6B-EFB8-4B61-88E4-B4953C2496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2775" y="3767355"/>
            <a:ext cx="5718175" cy="481012"/>
            <a:chOff x="2540" y="2349"/>
            <a:chExt cx="3602" cy="303"/>
          </a:xfrm>
        </p:grpSpPr>
        <p:sp>
          <p:nvSpPr>
            <p:cNvPr id="31" name="AutoShape 34">
              <a:extLst>
                <a:ext uri="{FF2B5EF4-FFF2-40B4-BE49-F238E27FC236}">
                  <a16:creationId xmlns:a16="http://schemas.microsoft.com/office/drawing/2014/main" id="{8B477A3A-6D2C-409A-8607-D7FC4DBBEC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40" y="2349"/>
              <a:ext cx="360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4FE05A65-D2B1-495D-8A55-0032A19A5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2383"/>
              <a:ext cx="965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0" u="none" strike="noStrike" cap="none" normalizeH="0" baseline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6 of 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88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 txBox="1">
            <a:spLocks/>
          </p:cNvSpPr>
          <p:nvPr/>
        </p:nvSpPr>
        <p:spPr>
          <a:xfrm>
            <a:off x="609600" y="762000"/>
            <a:ext cx="7924800" cy="1943100"/>
          </a:xfrm>
          <a:prstGeom prst="rect">
            <a:avLst/>
          </a:prstGeom>
          <a:effectLst>
            <a:outerShdw blurRad="50800" dist="38100" dir="2700000" sx="120000" sy="120000" algn="tl" rotWithShape="0">
              <a:srgbClr val="000000">
                <a:alpha val="1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What is an</a:t>
            </a: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002F8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b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002F8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en-US" sz="2800" b="1" i="0" u="none" strike="noStrike" kern="1200" cap="all" spc="100" normalizeH="0" baseline="0" noProof="0" dirty="0">
              <a:ln>
                <a:noFill/>
              </a:ln>
              <a:solidFill>
                <a:srgbClr val="002F87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spc="100" dirty="0">
                <a:solidFill>
                  <a:srgbClr val="000000"/>
                </a:solidFill>
                <a:latin typeface="Century Gothic"/>
              </a:rPr>
              <a:t>Measures how an event or institution affects the local economy.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609600" y="2971800"/>
            <a:ext cx="7924800" cy="2362200"/>
          </a:xfrm>
          <a:prstGeom prst="rect">
            <a:avLst/>
          </a:prstGeom>
          <a:effectLst>
            <a:outerShdw blurRad="50800" dist="38100" dir="2700000" sx="120000" sy="120000" algn="tl" rotWithShape="0">
              <a:srgbClr val="000000">
                <a:alpha val="1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3500"/>
              </a:lnSpc>
              <a:defRPr/>
            </a:pP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What is an </a:t>
            </a:r>
            <a:b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en-US" sz="2800" b="1" i="0" u="none" strike="noStrike" kern="1200" cap="all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>
              <a:lnSpc>
                <a:spcPts val="3500"/>
              </a:lnSpc>
              <a:defRPr/>
            </a:pPr>
            <a:r>
              <a:rPr lang="en-US" sz="1600" spc="100" dirty="0">
                <a:solidFill>
                  <a:srgbClr val="000000"/>
                </a:solidFill>
                <a:latin typeface="Century Gothic"/>
              </a:rPr>
              <a:t>A comparison of the costs and benefits to determine the return on investment.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73415"/>
              <a:stretch>
                <a:fillRect/>
              </a:stretch>
            </p:blipFill>
          </mc:Choice>
          <mc:Fallback>
            <p:blipFill>
              <a:blip r:embed="rId4"/>
              <a:srcRect l="1600" r="2400" b="73415"/>
              <a:stretch>
                <a:fillRect/>
              </a:stretch>
            </p:blipFill>
          </mc:Fallback>
        </mc:AlternateContent>
        <p:spPr>
          <a:xfrm>
            <a:off x="0" y="5418125"/>
            <a:ext cx="9144000" cy="1439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8A3BD2-75F8-491D-888A-917C54739E70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35357817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2625" y="1252538"/>
            <a:ext cx="5718175" cy="481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B871C-1F59-45B3-A4DF-93073276B905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149596139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6046" y="3429000"/>
            <a:ext cx="5718175" cy="4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9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24026"/>
              <a:stretch>
                <a:fillRect/>
              </a:stretch>
            </p:blipFill>
          </mc:Choice>
          <mc:Fallback>
            <p:blipFill>
              <a:blip r:embed="rId4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0" y="1205545"/>
            <a:ext cx="9144000" cy="5652455"/>
          </a:xfrm>
          <a:prstGeom prst="rect">
            <a:avLst/>
          </a:prstGeom>
        </p:spPr>
      </p:pic>
      <p:sp>
        <p:nvSpPr>
          <p:cNvPr id="30" name="Content Placeholder 3"/>
          <p:cNvSpPr txBox="1">
            <a:spLocks/>
          </p:cNvSpPr>
          <p:nvPr/>
        </p:nvSpPr>
        <p:spPr>
          <a:xfrm>
            <a:off x="0" y="4740250"/>
            <a:ext cx="350520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Total gross </a:t>
            </a:r>
            <a:b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regional product (GRP)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93415" y="4648597"/>
            <a:ext cx="4420394" cy="1588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  <p:cxnSp>
        <p:nvCxnSpPr>
          <p:cNvPr id="33" name="Straight Connector 32"/>
          <p:cNvCxnSpPr/>
          <p:nvPr/>
        </p:nvCxnSpPr>
        <p:spPr>
          <a:xfrm>
            <a:off x="0" y="5488757"/>
            <a:ext cx="3518305" cy="26218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  <p:sp>
        <p:nvSpPr>
          <p:cNvPr id="34" name="Content Placeholder 3"/>
          <p:cNvSpPr txBox="1">
            <a:spLocks/>
          </p:cNvSpPr>
          <p:nvPr/>
        </p:nvSpPr>
        <p:spPr>
          <a:xfrm>
            <a:off x="0" y="6213475"/>
            <a:ext cx="350520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Total jobs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4031432"/>
            <a:ext cx="3518305" cy="26218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  <p:sp>
        <p:nvSpPr>
          <p:cNvPr id="46" name="Content Placeholder 3"/>
          <p:cNvSpPr txBox="1">
            <a:spLocks/>
          </p:cNvSpPr>
          <p:nvPr/>
        </p:nvSpPr>
        <p:spPr>
          <a:xfrm>
            <a:off x="3541496" y="2299897"/>
            <a:ext cx="563880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cap="all" spc="300" dirty="0">
                <a:latin typeface="Century Gothic"/>
              </a:rPr>
              <a:t>Average</a:t>
            </a: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earnings by education level </a:t>
            </a:r>
            <a:b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 career midpoint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614535"/>
              </p:ext>
            </p:extLst>
          </p:nvPr>
        </p:nvGraphicFramePr>
        <p:xfrm>
          <a:off x="3773413" y="3243861"/>
          <a:ext cx="4943475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8E52799-6742-4707-8691-898DDDB18ACC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190388688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913" y="5791200"/>
            <a:ext cx="3651251" cy="481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DC899-8F30-4CF4-B04F-4B2E1732BFCF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70013654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67075" y="447675"/>
            <a:ext cx="2498725" cy="4810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D6CDED-4FC5-4896-849C-576B9DC37F3D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98664407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2538" y="528638"/>
            <a:ext cx="6340475" cy="4810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44A75D-F00E-43FC-A2B8-84569471CE01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05474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7663" y="4200525"/>
            <a:ext cx="2798762" cy="481013"/>
          </a:xfrm>
          <a:prstGeom prst="rect">
            <a:avLst/>
          </a:prstGeom>
        </p:spPr>
      </p:pic>
      <p:grpSp>
        <p:nvGrpSpPr>
          <p:cNvPr id="20" name="Group 327">
            <a:extLst>
              <a:ext uri="{FF2B5EF4-FFF2-40B4-BE49-F238E27FC236}">
                <a16:creationId xmlns:a16="http://schemas.microsoft.com/office/drawing/2014/main" id="{7208C0B5-7800-4792-A5B9-454716D04A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1776" y="477838"/>
            <a:ext cx="7589838" cy="533401"/>
            <a:chOff x="146" y="301"/>
            <a:chExt cx="4781" cy="336"/>
          </a:xfrm>
        </p:grpSpPr>
        <p:sp>
          <p:nvSpPr>
            <p:cNvPr id="21" name="AutoShape 326">
              <a:extLst>
                <a:ext uri="{FF2B5EF4-FFF2-40B4-BE49-F238E27FC236}">
                  <a16:creationId xmlns:a16="http://schemas.microsoft.com/office/drawing/2014/main" id="{15027872-89EF-4231-A730-C607C46233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33" y="334"/>
              <a:ext cx="3994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28">
              <a:extLst>
                <a:ext uri="{FF2B5EF4-FFF2-40B4-BE49-F238E27FC236}">
                  <a16:creationId xmlns:a16="http://schemas.microsoft.com/office/drawing/2014/main" id="{1BA29B9D-2064-4BBC-81B4-D4DE02D1F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" y="301"/>
              <a:ext cx="237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About 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Suffolk County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F98590C-DCF5-48DB-B04E-D8A1844BB4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6875" l="7500" r="94219">
                        <a14:foregroundMark x1="7656" y1="78958" x2="7656" y2="78958"/>
                        <a14:foregroundMark x1="60000" y1="7917" x2="60000" y2="7917"/>
                        <a14:foregroundMark x1="65781" y1="2708" x2="65781" y2="2708"/>
                        <a14:foregroundMark x1="77969" y1="92292" x2="77969" y2="92292"/>
                        <a14:foregroundMark x1="88281" y1="85833" x2="88281" y2="85833"/>
                        <a14:foregroundMark x1="94219" y1="79792" x2="94219" y2="79792"/>
                        <a14:foregroundMark x1="74375" y1="95625" x2="74375" y2="95625"/>
                        <a14:foregroundMark x1="73750" y1="96875" x2="73750" y2="9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9134"/>
            <a:ext cx="2544174" cy="190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Group 331">
            <a:extLst>
              <a:ext uri="{FF2B5EF4-FFF2-40B4-BE49-F238E27FC236}">
                <a16:creationId xmlns:a16="http://schemas.microsoft.com/office/drawing/2014/main" id="{701E53C1-79FE-49A9-BD75-42020F3769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97456" y="2895600"/>
            <a:ext cx="4137992" cy="2461974"/>
            <a:chOff x="2572" y="2196"/>
            <a:chExt cx="2822" cy="1679"/>
          </a:xfrm>
        </p:grpSpPr>
        <p:sp>
          <p:nvSpPr>
            <p:cNvPr id="35" name="AutoShape 330">
              <a:extLst>
                <a:ext uri="{FF2B5EF4-FFF2-40B4-BE49-F238E27FC236}">
                  <a16:creationId xmlns:a16="http://schemas.microsoft.com/office/drawing/2014/main" id="{67FD0D19-FE0D-4353-82A5-B640509363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72" y="2196"/>
              <a:ext cx="2822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2">
              <a:extLst>
                <a:ext uri="{FF2B5EF4-FFF2-40B4-BE49-F238E27FC236}">
                  <a16:creationId xmlns:a16="http://schemas.microsoft.com/office/drawing/2014/main" id="{E09340F4-5ADC-4A74-8163-B461828631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5" y="2511"/>
              <a:ext cx="3302" cy="1583"/>
            </a:xfrm>
            <a:custGeom>
              <a:avLst/>
              <a:gdLst>
                <a:gd name="T0" fmla="*/ 0 w 3302"/>
                <a:gd name="T1" fmla="*/ 998 h 1583"/>
                <a:gd name="T2" fmla="*/ 589 w 3302"/>
                <a:gd name="T3" fmla="*/ 998 h 1583"/>
                <a:gd name="T4" fmla="*/ 589 w 3302"/>
                <a:gd name="T5" fmla="*/ 1583 h 1583"/>
                <a:gd name="T6" fmla="*/ 0 w 3302"/>
                <a:gd name="T7" fmla="*/ 1583 h 1583"/>
                <a:gd name="T8" fmla="*/ 0 w 3302"/>
                <a:gd name="T9" fmla="*/ 998 h 1583"/>
                <a:gd name="T10" fmla="*/ 677 w 3302"/>
                <a:gd name="T11" fmla="*/ 803 h 1583"/>
                <a:gd name="T12" fmla="*/ 1266 w 3302"/>
                <a:gd name="T13" fmla="*/ 803 h 1583"/>
                <a:gd name="T14" fmla="*/ 1266 w 3302"/>
                <a:gd name="T15" fmla="*/ 1583 h 1583"/>
                <a:gd name="T16" fmla="*/ 677 w 3302"/>
                <a:gd name="T17" fmla="*/ 1583 h 1583"/>
                <a:gd name="T18" fmla="*/ 677 w 3302"/>
                <a:gd name="T19" fmla="*/ 803 h 1583"/>
                <a:gd name="T20" fmla="*/ 1354 w 3302"/>
                <a:gd name="T21" fmla="*/ 692 h 1583"/>
                <a:gd name="T22" fmla="*/ 1943 w 3302"/>
                <a:gd name="T23" fmla="*/ 692 h 1583"/>
                <a:gd name="T24" fmla="*/ 1943 w 3302"/>
                <a:gd name="T25" fmla="*/ 1583 h 1583"/>
                <a:gd name="T26" fmla="*/ 1354 w 3302"/>
                <a:gd name="T27" fmla="*/ 1583 h 1583"/>
                <a:gd name="T28" fmla="*/ 1354 w 3302"/>
                <a:gd name="T29" fmla="*/ 692 h 1583"/>
                <a:gd name="T30" fmla="*/ 2035 w 3302"/>
                <a:gd name="T31" fmla="*/ 555 h 1583"/>
                <a:gd name="T32" fmla="*/ 2624 w 3302"/>
                <a:gd name="T33" fmla="*/ 555 h 1583"/>
                <a:gd name="T34" fmla="*/ 2624 w 3302"/>
                <a:gd name="T35" fmla="*/ 1583 h 1583"/>
                <a:gd name="T36" fmla="*/ 2035 w 3302"/>
                <a:gd name="T37" fmla="*/ 1583 h 1583"/>
                <a:gd name="T38" fmla="*/ 2035 w 3302"/>
                <a:gd name="T39" fmla="*/ 555 h 1583"/>
                <a:gd name="T40" fmla="*/ 2712 w 3302"/>
                <a:gd name="T41" fmla="*/ 0 h 1583"/>
                <a:gd name="T42" fmla="*/ 3302 w 3302"/>
                <a:gd name="T43" fmla="*/ 0 h 1583"/>
                <a:gd name="T44" fmla="*/ 3302 w 3302"/>
                <a:gd name="T45" fmla="*/ 1583 h 1583"/>
                <a:gd name="T46" fmla="*/ 2712 w 3302"/>
                <a:gd name="T47" fmla="*/ 1583 h 1583"/>
                <a:gd name="T48" fmla="*/ 2712 w 3302"/>
                <a:gd name="T49" fmla="*/ 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02" h="1583">
                  <a:moveTo>
                    <a:pt x="0" y="998"/>
                  </a:moveTo>
                  <a:lnTo>
                    <a:pt x="589" y="998"/>
                  </a:lnTo>
                  <a:lnTo>
                    <a:pt x="589" y="1583"/>
                  </a:lnTo>
                  <a:lnTo>
                    <a:pt x="0" y="1583"/>
                  </a:lnTo>
                  <a:lnTo>
                    <a:pt x="0" y="998"/>
                  </a:lnTo>
                  <a:close/>
                  <a:moveTo>
                    <a:pt x="677" y="803"/>
                  </a:moveTo>
                  <a:lnTo>
                    <a:pt x="1266" y="803"/>
                  </a:lnTo>
                  <a:lnTo>
                    <a:pt x="1266" y="1583"/>
                  </a:lnTo>
                  <a:lnTo>
                    <a:pt x="677" y="1583"/>
                  </a:lnTo>
                  <a:lnTo>
                    <a:pt x="677" y="803"/>
                  </a:lnTo>
                  <a:close/>
                  <a:moveTo>
                    <a:pt x="1354" y="692"/>
                  </a:moveTo>
                  <a:lnTo>
                    <a:pt x="1943" y="692"/>
                  </a:lnTo>
                  <a:lnTo>
                    <a:pt x="1943" y="1583"/>
                  </a:lnTo>
                  <a:lnTo>
                    <a:pt x="1354" y="1583"/>
                  </a:lnTo>
                  <a:lnTo>
                    <a:pt x="1354" y="692"/>
                  </a:lnTo>
                  <a:close/>
                  <a:moveTo>
                    <a:pt x="2035" y="555"/>
                  </a:moveTo>
                  <a:lnTo>
                    <a:pt x="2624" y="555"/>
                  </a:lnTo>
                  <a:lnTo>
                    <a:pt x="2624" y="1583"/>
                  </a:lnTo>
                  <a:lnTo>
                    <a:pt x="2035" y="1583"/>
                  </a:lnTo>
                  <a:lnTo>
                    <a:pt x="2035" y="555"/>
                  </a:lnTo>
                  <a:close/>
                  <a:moveTo>
                    <a:pt x="2712" y="0"/>
                  </a:moveTo>
                  <a:lnTo>
                    <a:pt x="3302" y="0"/>
                  </a:lnTo>
                  <a:lnTo>
                    <a:pt x="3302" y="1583"/>
                  </a:lnTo>
                  <a:lnTo>
                    <a:pt x="2712" y="1583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B59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33">
              <a:extLst>
                <a:ext uri="{FF2B5EF4-FFF2-40B4-BE49-F238E27FC236}">
                  <a16:creationId xmlns:a16="http://schemas.microsoft.com/office/drawing/2014/main" id="{E005DCF9-9044-43A6-AA5B-7506886C6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1" y="4092"/>
              <a:ext cx="3390" cy="0"/>
            </a:xfrm>
            <a:prstGeom prst="line">
              <a:avLst/>
            </a:prstGeom>
            <a:noFill/>
            <a:ln w="635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4">
              <a:extLst>
                <a:ext uri="{FF2B5EF4-FFF2-40B4-BE49-F238E27FC236}">
                  <a16:creationId xmlns:a16="http://schemas.microsoft.com/office/drawing/2014/main" id="{2155A3F4-AA9F-4D03-AA00-5FCE42152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" y="4092"/>
              <a:ext cx="3390" cy="31"/>
            </a:xfrm>
            <a:custGeom>
              <a:avLst/>
              <a:gdLst>
                <a:gd name="T0" fmla="*/ 0 w 3390"/>
                <a:gd name="T1" fmla="*/ 0 h 31"/>
                <a:gd name="T2" fmla="*/ 0 w 3390"/>
                <a:gd name="T3" fmla="*/ 31 h 31"/>
                <a:gd name="T4" fmla="*/ 677 w 3390"/>
                <a:gd name="T5" fmla="*/ 0 h 31"/>
                <a:gd name="T6" fmla="*/ 677 w 3390"/>
                <a:gd name="T7" fmla="*/ 31 h 31"/>
                <a:gd name="T8" fmla="*/ 1354 w 3390"/>
                <a:gd name="T9" fmla="*/ 0 h 31"/>
                <a:gd name="T10" fmla="*/ 1354 w 3390"/>
                <a:gd name="T11" fmla="*/ 31 h 31"/>
                <a:gd name="T12" fmla="*/ 2031 w 3390"/>
                <a:gd name="T13" fmla="*/ 0 h 31"/>
                <a:gd name="T14" fmla="*/ 2031 w 3390"/>
                <a:gd name="T15" fmla="*/ 31 h 31"/>
                <a:gd name="T16" fmla="*/ 2712 w 3390"/>
                <a:gd name="T17" fmla="*/ 0 h 31"/>
                <a:gd name="T18" fmla="*/ 2712 w 3390"/>
                <a:gd name="T19" fmla="*/ 31 h 31"/>
                <a:gd name="T20" fmla="*/ 3390 w 3390"/>
                <a:gd name="T21" fmla="*/ 0 h 31"/>
                <a:gd name="T22" fmla="*/ 3390 w 3390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90" h="31">
                  <a:moveTo>
                    <a:pt x="0" y="0"/>
                  </a:moveTo>
                  <a:lnTo>
                    <a:pt x="0" y="31"/>
                  </a:lnTo>
                  <a:moveTo>
                    <a:pt x="677" y="0"/>
                  </a:moveTo>
                  <a:lnTo>
                    <a:pt x="677" y="31"/>
                  </a:lnTo>
                  <a:moveTo>
                    <a:pt x="1354" y="0"/>
                  </a:moveTo>
                  <a:lnTo>
                    <a:pt x="1354" y="31"/>
                  </a:lnTo>
                  <a:moveTo>
                    <a:pt x="2031" y="0"/>
                  </a:moveTo>
                  <a:lnTo>
                    <a:pt x="2031" y="31"/>
                  </a:lnTo>
                  <a:moveTo>
                    <a:pt x="2712" y="0"/>
                  </a:moveTo>
                  <a:lnTo>
                    <a:pt x="2712" y="31"/>
                  </a:lnTo>
                  <a:moveTo>
                    <a:pt x="3390" y="0"/>
                  </a:moveTo>
                  <a:lnTo>
                    <a:pt x="3390" y="31"/>
                  </a:lnTo>
                </a:path>
              </a:pathLst>
            </a:custGeom>
            <a:noFill/>
            <a:ln w="635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5">
              <a:extLst>
                <a:ext uri="{FF2B5EF4-FFF2-40B4-BE49-F238E27FC236}">
                  <a16:creationId xmlns:a16="http://schemas.microsoft.com/office/drawing/2014/main" id="{1C66E6CD-4FD5-4276-95A3-2DB6EA964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3371"/>
              <a:ext cx="3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$22,400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36">
              <a:extLst>
                <a:ext uri="{FF2B5EF4-FFF2-40B4-BE49-F238E27FC236}">
                  <a16:creationId xmlns:a16="http://schemas.microsoft.com/office/drawing/2014/main" id="{F4BBE1F2-18D3-4B1D-8AD4-8026FD5E5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3178"/>
              <a:ext cx="36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$29,800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37">
              <a:extLst>
                <a:ext uri="{FF2B5EF4-FFF2-40B4-BE49-F238E27FC236}">
                  <a16:creationId xmlns:a16="http://schemas.microsoft.com/office/drawing/2014/main" id="{91CC3617-432B-4AD8-A4B0-ED6505CE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3066"/>
              <a:ext cx="36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$34,100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38">
              <a:extLst>
                <a:ext uri="{FF2B5EF4-FFF2-40B4-BE49-F238E27FC236}">
                  <a16:creationId xmlns:a16="http://schemas.microsoft.com/office/drawing/2014/main" id="{F4053968-2D44-49E3-BF8B-51BFDEA09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2930"/>
              <a:ext cx="3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$39,300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39">
              <a:extLst>
                <a:ext uri="{FF2B5EF4-FFF2-40B4-BE49-F238E27FC236}">
                  <a16:creationId xmlns:a16="http://schemas.microsoft.com/office/drawing/2014/main" id="{EBCC93EB-D4B5-44B0-A4B6-9E8FF5B27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" y="2375"/>
              <a:ext cx="3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$60,600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40">
              <a:extLst>
                <a:ext uri="{FF2B5EF4-FFF2-40B4-BE49-F238E27FC236}">
                  <a16:creationId xmlns:a16="http://schemas.microsoft.com/office/drawing/2014/main" id="{9A225224-3212-4CE6-A9E7-CCF8A15A6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4152"/>
              <a:ext cx="2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&lt; HS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41">
              <a:extLst>
                <a:ext uri="{FF2B5EF4-FFF2-40B4-BE49-F238E27FC236}">
                  <a16:creationId xmlns:a16="http://schemas.microsoft.com/office/drawing/2014/main" id="{ECA6C0D4-2304-47FE-8931-457E3706E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4152"/>
              <a:ext cx="14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HS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42">
              <a:extLst>
                <a:ext uri="{FF2B5EF4-FFF2-40B4-BE49-F238E27FC236}">
                  <a16:creationId xmlns:a16="http://schemas.microsoft.com/office/drawing/2014/main" id="{D22BA73A-9B7A-4E8C-AC6D-F4D340C42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4152"/>
              <a:ext cx="4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Certificate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343">
              <a:extLst>
                <a:ext uri="{FF2B5EF4-FFF2-40B4-BE49-F238E27FC236}">
                  <a16:creationId xmlns:a16="http://schemas.microsoft.com/office/drawing/2014/main" id="{44BD8997-04DD-43D4-B04D-BB4AE814D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4152"/>
              <a:ext cx="45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Associate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344">
              <a:extLst>
                <a:ext uri="{FF2B5EF4-FFF2-40B4-BE49-F238E27FC236}">
                  <a16:creationId xmlns:a16="http://schemas.microsoft.com/office/drawing/2014/main" id="{015689F0-B244-41F3-AA90-784AC0954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4" y="4152"/>
              <a:ext cx="47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Bachelor's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roup 347">
            <a:extLst>
              <a:ext uri="{FF2B5EF4-FFF2-40B4-BE49-F238E27FC236}">
                <a16:creationId xmlns:a16="http://schemas.microsoft.com/office/drawing/2014/main" id="{E07137EE-3C1D-4500-8C89-51906B1E5D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375" y="4319585"/>
            <a:ext cx="2798763" cy="565149"/>
            <a:chOff x="210" y="2721"/>
            <a:chExt cx="1763" cy="356"/>
          </a:xfrm>
        </p:grpSpPr>
        <p:sp>
          <p:nvSpPr>
            <p:cNvPr id="52" name="AutoShape 346">
              <a:extLst>
                <a:ext uri="{FF2B5EF4-FFF2-40B4-BE49-F238E27FC236}">
                  <a16:creationId xmlns:a16="http://schemas.microsoft.com/office/drawing/2014/main" id="{A104BBFC-66FC-424C-B842-29D8DBF6EE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0" y="2721"/>
              <a:ext cx="176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48">
              <a:extLst>
                <a:ext uri="{FF2B5EF4-FFF2-40B4-BE49-F238E27FC236}">
                  <a16:creationId xmlns:a16="http://schemas.microsoft.com/office/drawing/2014/main" id="{1ABC1634-A5F7-40B5-8BB8-223119B31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2751"/>
              <a:ext cx="141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$99.9 billion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up 351">
            <a:extLst>
              <a:ext uri="{FF2B5EF4-FFF2-40B4-BE49-F238E27FC236}">
                <a16:creationId xmlns:a16="http://schemas.microsoft.com/office/drawing/2014/main" id="{241D0079-2AEA-4876-A528-DFCF8A163B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36296" y="5668143"/>
            <a:ext cx="2798763" cy="684213"/>
            <a:chOff x="214" y="3592"/>
            <a:chExt cx="1763" cy="431"/>
          </a:xfrm>
        </p:grpSpPr>
        <p:sp>
          <p:nvSpPr>
            <p:cNvPr id="55" name="AutoShape 350">
              <a:extLst>
                <a:ext uri="{FF2B5EF4-FFF2-40B4-BE49-F238E27FC236}">
                  <a16:creationId xmlns:a16="http://schemas.microsoft.com/office/drawing/2014/main" id="{54F7B6A8-C0C9-4BA9-BB94-960137A731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" y="3592"/>
              <a:ext cx="176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52">
              <a:extLst>
                <a:ext uri="{FF2B5EF4-FFF2-40B4-BE49-F238E27FC236}">
                  <a16:creationId xmlns:a16="http://schemas.microsoft.com/office/drawing/2014/main" id="{89429D2C-7337-4BD2-9AD1-920969DB5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" y="3697"/>
              <a:ext cx="9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890,248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88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 l="1600" r="2400" b="73415"/>
              <a:stretch>
                <a:fillRect/>
              </a:stretch>
            </p:blipFill>
          </mc:Choice>
          <mc:Fallback>
            <p:blipFill>
              <a:blip r:embed="rId6"/>
              <a:srcRect l="1600" r="2400" b="73415"/>
              <a:stretch>
                <a:fillRect/>
              </a:stretch>
            </p:blipFill>
          </mc:Fallback>
        </mc:AlternateContent>
        <p:spPr>
          <a:xfrm>
            <a:off x="0" y="5418125"/>
            <a:ext cx="9144000" cy="14398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9599" y="2819400"/>
            <a:ext cx="449579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Content Placeholder 3"/>
          <p:cNvSpPr>
            <a:spLocks noGrp="1"/>
          </p:cNvSpPr>
          <p:nvPr>
            <p:ph sz="half" idx="1"/>
          </p:nvPr>
        </p:nvSpPr>
        <p:spPr>
          <a:xfrm>
            <a:off x="303768" y="2293925"/>
            <a:ext cx="3873036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credit students served</a:t>
            </a:r>
            <a:endParaRPr lang="en-US" sz="1200" b="1" u="sng" cap="all" spc="3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0" y="1524000"/>
            <a:ext cx="9144000" cy="2667000"/>
            <a:chOff x="0" y="1524000"/>
            <a:chExt cx="9144000" cy="2667000"/>
          </a:xfrm>
        </p:grpSpPr>
        <p:cxnSp>
          <p:nvCxnSpPr>
            <p:cNvPr id="28" name="Straight Connector 27"/>
            <p:cNvCxnSpPr/>
            <p:nvPr/>
          </p:nvCxnSpPr>
          <p:spPr>
            <a:xfrm rot="10800000">
              <a:off x="0" y="1524000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29" name="Straight Connector 28"/>
            <p:cNvCxnSpPr/>
            <p:nvPr/>
          </p:nvCxnSpPr>
          <p:spPr>
            <a:xfrm rot="10800000">
              <a:off x="0" y="2854028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30" name="Straight Connector 29"/>
            <p:cNvCxnSpPr/>
            <p:nvPr/>
          </p:nvCxnSpPr>
          <p:spPr>
            <a:xfrm rot="10800000">
              <a:off x="0" y="4188686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sp>
        <p:nvSpPr>
          <p:cNvPr id="37" name="Content Placeholder 3"/>
          <p:cNvSpPr txBox="1">
            <a:spLocks/>
          </p:cNvSpPr>
          <p:nvPr/>
        </p:nvSpPr>
        <p:spPr>
          <a:xfrm>
            <a:off x="4951968" y="2293925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Non-credit students served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303768" y="3621410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Employees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4951968" y="3621410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Total Payroll/Benefits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Content Placeholder 3"/>
          <p:cNvSpPr txBox="1">
            <a:spLocks/>
          </p:cNvSpPr>
          <p:nvPr/>
        </p:nvSpPr>
        <p:spPr>
          <a:xfrm>
            <a:off x="303768" y="4953000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students from outside </a:t>
            </a:r>
            <a:b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region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8" name="Content Placeholder 3"/>
          <p:cNvSpPr txBox="1">
            <a:spLocks/>
          </p:cNvSpPr>
          <p:nvPr/>
        </p:nvSpPr>
        <p:spPr>
          <a:xfrm>
            <a:off x="4951968" y="4953000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cap="all" spc="300" dirty="0">
                <a:latin typeface="Century Gothic"/>
              </a:rPr>
              <a:t>Total tuition revenue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2362994" y="3733800"/>
            <a:ext cx="4419600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C179249-D2C8-4403-97AF-15587196B740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7332174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3300" y="520700"/>
            <a:ext cx="2828925" cy="481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15FF55-F37B-494E-B0AA-D107FAA86D27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75298815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4263" y="1779588"/>
            <a:ext cx="2455862" cy="481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60A431-235F-4167-AAC4-E5B04F782ED6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94105069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29075" y="1779588"/>
            <a:ext cx="5718175" cy="4810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4B977D-A272-4177-B83B-27BA83B58022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87063720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1525" y="3065463"/>
            <a:ext cx="3071813" cy="4810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D76744-E6A7-41ED-9C98-F12317E6964E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282155598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05563" y="3049588"/>
            <a:ext cx="963612" cy="4810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465DA8-1703-48A7-B7B7-F9BBE81751D4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78563055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57314" y="4429447"/>
            <a:ext cx="963612" cy="4810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CAFD58-DD80-4302-8E30-D7E59D6F2CAF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43339948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99238" y="4430713"/>
            <a:ext cx="517525" cy="481012"/>
          </a:xfrm>
          <a:prstGeom prst="rect">
            <a:avLst/>
          </a:prstGeom>
        </p:spPr>
      </p:pic>
      <p:grpSp>
        <p:nvGrpSpPr>
          <p:cNvPr id="36" name="Group 594">
            <a:extLst>
              <a:ext uri="{FF2B5EF4-FFF2-40B4-BE49-F238E27FC236}">
                <a16:creationId xmlns:a16="http://schemas.microsoft.com/office/drawing/2014/main" id="{4D0493A2-A96A-4D0C-9DFA-660FC08296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00175" y="527050"/>
            <a:ext cx="6342063" cy="481013"/>
            <a:chOff x="882" y="332"/>
            <a:chExt cx="3995" cy="303"/>
          </a:xfrm>
        </p:grpSpPr>
        <p:sp>
          <p:nvSpPr>
            <p:cNvPr id="38" name="AutoShape 593">
              <a:extLst>
                <a:ext uri="{FF2B5EF4-FFF2-40B4-BE49-F238E27FC236}">
                  <a16:creationId xmlns:a16="http://schemas.microsoft.com/office/drawing/2014/main" id="{7FA6612C-01A9-49D9-9091-34C5506567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82" y="332"/>
              <a:ext cx="399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595">
              <a:extLst>
                <a:ext uri="{FF2B5EF4-FFF2-40B4-BE49-F238E27FC236}">
                  <a16:creationId xmlns:a16="http://schemas.microsoft.com/office/drawing/2014/main" id="{79ED4635-4CC1-4492-BEDF-89B74CF56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409"/>
              <a:ext cx="190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SCCC in FY 2016-17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598">
            <a:extLst>
              <a:ext uri="{FF2B5EF4-FFF2-40B4-BE49-F238E27FC236}">
                <a16:creationId xmlns:a16="http://schemas.microsoft.com/office/drawing/2014/main" id="{474C24C1-2866-47DE-9537-1587AE0C92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0375" y="1766889"/>
            <a:ext cx="3663950" cy="677862"/>
            <a:chOff x="290" y="1113"/>
            <a:chExt cx="2308" cy="427"/>
          </a:xfrm>
        </p:grpSpPr>
        <p:sp>
          <p:nvSpPr>
            <p:cNvPr id="42" name="AutoShape 597">
              <a:extLst>
                <a:ext uri="{FF2B5EF4-FFF2-40B4-BE49-F238E27FC236}">
                  <a16:creationId xmlns:a16="http://schemas.microsoft.com/office/drawing/2014/main" id="{15FE7166-FFA6-4018-BEA3-765A36D580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0" y="1141"/>
              <a:ext cx="2308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599">
              <a:extLst>
                <a:ext uri="{FF2B5EF4-FFF2-40B4-BE49-F238E27FC236}">
                  <a16:creationId xmlns:a16="http://schemas.microsoft.com/office/drawing/2014/main" id="{03C8877C-B281-4527-9BF0-3F9289AB2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113"/>
              <a:ext cx="108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32,332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602">
            <a:extLst>
              <a:ext uri="{FF2B5EF4-FFF2-40B4-BE49-F238E27FC236}">
                <a16:creationId xmlns:a16="http://schemas.microsoft.com/office/drawing/2014/main" id="{D5CC048A-D914-404D-9530-B5C2E79082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088" y="3111501"/>
            <a:ext cx="3663950" cy="677862"/>
            <a:chOff x="281" y="1960"/>
            <a:chExt cx="2308" cy="427"/>
          </a:xfrm>
        </p:grpSpPr>
        <p:sp>
          <p:nvSpPr>
            <p:cNvPr id="47" name="AutoShape 601">
              <a:extLst>
                <a:ext uri="{FF2B5EF4-FFF2-40B4-BE49-F238E27FC236}">
                  <a16:creationId xmlns:a16="http://schemas.microsoft.com/office/drawing/2014/main" id="{CCCBFF45-BABF-4AFF-A19A-5189C6EC53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" y="2011"/>
              <a:ext cx="2308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603">
              <a:extLst>
                <a:ext uri="{FF2B5EF4-FFF2-40B4-BE49-F238E27FC236}">
                  <a16:creationId xmlns:a16="http://schemas.microsoft.com/office/drawing/2014/main" id="{FA967A7D-0A23-463D-A05A-A8B48377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960"/>
              <a:ext cx="90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2,649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roup 606">
            <a:extLst>
              <a:ext uri="{FF2B5EF4-FFF2-40B4-BE49-F238E27FC236}">
                <a16:creationId xmlns:a16="http://schemas.microsoft.com/office/drawing/2014/main" id="{8468A7F8-063D-440F-9705-F07DEFE0EF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088" y="4467227"/>
            <a:ext cx="3663950" cy="677862"/>
            <a:chOff x="281" y="2814"/>
            <a:chExt cx="2308" cy="427"/>
          </a:xfrm>
        </p:grpSpPr>
        <p:sp>
          <p:nvSpPr>
            <p:cNvPr id="52" name="AutoShape 605">
              <a:extLst>
                <a:ext uri="{FF2B5EF4-FFF2-40B4-BE49-F238E27FC236}">
                  <a16:creationId xmlns:a16="http://schemas.microsoft.com/office/drawing/2014/main" id="{45221E46-2F68-4FEB-9E20-B31C7F5D66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" y="2821"/>
              <a:ext cx="2308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607">
              <a:extLst>
                <a:ext uri="{FF2B5EF4-FFF2-40B4-BE49-F238E27FC236}">
                  <a16:creationId xmlns:a16="http://schemas.microsoft.com/office/drawing/2014/main" id="{A47DE434-BD15-47EF-BF84-4B0FB8D01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" y="2814"/>
              <a:ext cx="57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7%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up 610">
            <a:extLst>
              <a:ext uri="{FF2B5EF4-FFF2-40B4-BE49-F238E27FC236}">
                <a16:creationId xmlns:a16="http://schemas.microsoft.com/office/drawing/2014/main" id="{850BF6E9-670D-495F-9FE5-8F3E441E48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32375" y="1800226"/>
            <a:ext cx="3663950" cy="677862"/>
            <a:chOff x="3170" y="1134"/>
            <a:chExt cx="2308" cy="427"/>
          </a:xfrm>
        </p:grpSpPr>
        <p:sp>
          <p:nvSpPr>
            <p:cNvPr id="55" name="AutoShape 609">
              <a:extLst>
                <a:ext uri="{FF2B5EF4-FFF2-40B4-BE49-F238E27FC236}">
                  <a16:creationId xmlns:a16="http://schemas.microsoft.com/office/drawing/2014/main" id="{101460DF-42F2-4632-96FA-70EB4AEDD6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70" y="1141"/>
              <a:ext cx="2308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611">
              <a:extLst>
                <a:ext uri="{FF2B5EF4-FFF2-40B4-BE49-F238E27FC236}">
                  <a16:creationId xmlns:a16="http://schemas.microsoft.com/office/drawing/2014/main" id="{3B42F7FD-5B72-417E-8A48-33D860851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1134"/>
              <a:ext cx="90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3,288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614">
            <a:extLst>
              <a:ext uri="{FF2B5EF4-FFF2-40B4-BE49-F238E27FC236}">
                <a16:creationId xmlns:a16="http://schemas.microsoft.com/office/drawing/2014/main" id="{6715D1BB-B602-41EF-9E3F-49D134EFD6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18088" y="3122614"/>
            <a:ext cx="3663950" cy="677862"/>
            <a:chOff x="3161" y="1967"/>
            <a:chExt cx="2308" cy="427"/>
          </a:xfrm>
        </p:grpSpPr>
        <p:sp>
          <p:nvSpPr>
            <p:cNvPr id="59" name="AutoShape 613">
              <a:extLst>
                <a:ext uri="{FF2B5EF4-FFF2-40B4-BE49-F238E27FC236}">
                  <a16:creationId xmlns:a16="http://schemas.microsoft.com/office/drawing/2014/main" id="{5694FFC1-533F-49C4-8763-838CF4EF92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61" y="2011"/>
              <a:ext cx="2308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15">
              <a:extLst>
                <a:ext uri="{FF2B5EF4-FFF2-40B4-BE49-F238E27FC236}">
                  <a16:creationId xmlns:a16="http://schemas.microsoft.com/office/drawing/2014/main" id="{6B1EBF6E-7618-4BA4-9585-0AEBAAA4B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1967"/>
              <a:ext cx="210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$187.7 million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1" name="Group 618">
            <a:extLst>
              <a:ext uri="{FF2B5EF4-FFF2-40B4-BE49-F238E27FC236}">
                <a16:creationId xmlns:a16="http://schemas.microsoft.com/office/drawing/2014/main" id="{0FF3B110-32EA-4AF5-9185-4499928129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32375" y="4438652"/>
            <a:ext cx="3663950" cy="677862"/>
            <a:chOff x="3170" y="2796"/>
            <a:chExt cx="2308" cy="427"/>
          </a:xfrm>
        </p:grpSpPr>
        <p:sp>
          <p:nvSpPr>
            <p:cNvPr id="62" name="AutoShape 617">
              <a:extLst>
                <a:ext uri="{FF2B5EF4-FFF2-40B4-BE49-F238E27FC236}">
                  <a16:creationId xmlns:a16="http://schemas.microsoft.com/office/drawing/2014/main" id="{677B3EF6-A1CA-4A10-BF4E-BA0B470628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70" y="2821"/>
              <a:ext cx="2308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19">
              <a:extLst>
                <a:ext uri="{FF2B5EF4-FFF2-40B4-BE49-F238E27FC236}">
                  <a16:creationId xmlns:a16="http://schemas.microsoft.com/office/drawing/2014/main" id="{B4C001B9-D651-4ACF-879B-2168805B2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" y="2796"/>
              <a:ext cx="1939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$82.3 million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7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73415"/>
              <a:stretch>
                <a:fillRect/>
              </a:stretch>
            </p:blipFill>
          </mc:Choice>
          <mc:Fallback>
            <p:blipFill>
              <a:blip r:embed="rId4"/>
              <a:srcRect l="1600" r="2400" b="73415"/>
              <a:stretch>
                <a:fillRect/>
              </a:stretch>
            </p:blipFill>
          </mc:Fallback>
        </mc:AlternateContent>
        <p:spPr>
          <a:xfrm>
            <a:off x="0" y="5418125"/>
            <a:ext cx="9144000" cy="1439875"/>
          </a:xfrm>
          <a:prstGeom prst="rect">
            <a:avLst/>
          </a:prstGeom>
        </p:spPr>
      </p:pic>
      <p:sp>
        <p:nvSpPr>
          <p:cNvPr id="18" name="Content Placeholder 3"/>
          <p:cNvSpPr txBox="1">
            <a:spLocks/>
          </p:cNvSpPr>
          <p:nvPr/>
        </p:nvSpPr>
        <p:spPr>
          <a:xfrm>
            <a:off x="609600" y="57068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Century Gothic"/>
                <a:cs typeface="Century Gothic"/>
              </a:rPr>
              <a:t>OVERVIEW OF RESULTS</a:t>
            </a:r>
            <a:endParaRPr kumimoji="0" lang="en-US" sz="2400" b="1" i="0" u="sng" strike="noStrike" kern="1200" cap="none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61" name="Content Placeholder 3"/>
          <p:cNvSpPr>
            <a:spLocks noGrp="1"/>
          </p:cNvSpPr>
          <p:nvPr>
            <p:ph sz="half" idx="1"/>
          </p:nvPr>
        </p:nvSpPr>
        <p:spPr>
          <a:xfrm>
            <a:off x="303768" y="2285045"/>
            <a:ext cx="3873036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total income Added </a:t>
            </a:r>
            <a:br>
              <a:rPr lang="en-US" sz="1200" cap="all" spc="300" dirty="0"/>
            </a:br>
            <a:r>
              <a:rPr lang="en-US" sz="1200" cap="all" spc="300" dirty="0"/>
              <a:t>in the region</a:t>
            </a:r>
            <a:endParaRPr lang="en-US" sz="1200" b="1" u="sng" cap="all" spc="300" dirty="0"/>
          </a:p>
        </p:txBody>
      </p:sp>
      <p:sp>
        <p:nvSpPr>
          <p:cNvPr id="64" name="Content Placeholder 3"/>
          <p:cNvSpPr txBox="1">
            <a:spLocks/>
          </p:cNvSpPr>
          <p:nvPr/>
        </p:nvSpPr>
        <p:spPr>
          <a:xfrm>
            <a:off x="5401747" y="2309299"/>
            <a:ext cx="2972832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Total Jobs supported in the region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3086894" y="3005237"/>
            <a:ext cx="2970212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grpSp>
        <p:nvGrpSpPr>
          <p:cNvPr id="69" name="Group 68"/>
          <p:cNvGrpSpPr/>
          <p:nvPr/>
        </p:nvGrpSpPr>
        <p:grpSpPr>
          <a:xfrm>
            <a:off x="0" y="1524000"/>
            <a:ext cx="9144000" cy="2971800"/>
            <a:chOff x="0" y="1524000"/>
            <a:chExt cx="9144000" cy="2667000"/>
          </a:xfrm>
        </p:grpSpPr>
        <p:cxnSp>
          <p:nvCxnSpPr>
            <p:cNvPr id="62" name="Straight Connector 61"/>
            <p:cNvCxnSpPr/>
            <p:nvPr/>
          </p:nvCxnSpPr>
          <p:spPr>
            <a:xfrm rot="10800000">
              <a:off x="0" y="1524000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67" name="Straight Connector 66"/>
            <p:cNvCxnSpPr/>
            <p:nvPr/>
          </p:nvCxnSpPr>
          <p:spPr>
            <a:xfrm rot="10800000">
              <a:off x="0" y="2854028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68" name="Straight Connector 67"/>
            <p:cNvCxnSpPr/>
            <p:nvPr/>
          </p:nvCxnSpPr>
          <p:spPr>
            <a:xfrm rot="10800000">
              <a:off x="0" y="4188686"/>
              <a:ext cx="9144000" cy="2314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sp>
        <p:nvSpPr>
          <p:cNvPr id="70" name="Content Placeholder 3"/>
          <p:cNvSpPr>
            <a:spLocks noGrp="1"/>
          </p:cNvSpPr>
          <p:nvPr>
            <p:ph sz="half" idx="1"/>
          </p:nvPr>
        </p:nvSpPr>
        <p:spPr>
          <a:xfrm>
            <a:off x="304800" y="3781735"/>
            <a:ext cx="3873036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Rate of return to students</a:t>
            </a:r>
            <a:endParaRPr lang="en-US" sz="1200" b="1" u="sng" cap="all" spc="300" dirty="0"/>
          </a:p>
        </p:txBody>
      </p:sp>
      <p:sp>
        <p:nvSpPr>
          <p:cNvPr id="72" name="Content Placeholder 3"/>
          <p:cNvSpPr txBox="1">
            <a:spLocks/>
          </p:cNvSpPr>
          <p:nvPr/>
        </p:nvSpPr>
        <p:spPr>
          <a:xfrm>
            <a:off x="4953000" y="3809045"/>
            <a:ext cx="387303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Rate of return to taxpayers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5" name="Content Placeholder 3"/>
          <p:cNvSpPr>
            <a:spLocks noGrp="1"/>
          </p:cNvSpPr>
          <p:nvPr>
            <p:ph sz="half" idx="1"/>
          </p:nvPr>
        </p:nvSpPr>
        <p:spPr>
          <a:xfrm>
            <a:off x="2626035" y="5256845"/>
            <a:ext cx="3873036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of region’s GRP</a:t>
            </a:r>
            <a:endParaRPr lang="en-US" sz="1200" b="1" u="sng" cap="all" spc="300" dirty="0"/>
          </a:p>
        </p:txBody>
      </p:sp>
      <p:grpSp>
        <p:nvGrpSpPr>
          <p:cNvPr id="12" name="Group 381">
            <a:extLst>
              <a:ext uri="{FF2B5EF4-FFF2-40B4-BE49-F238E27FC236}">
                <a16:creationId xmlns:a16="http://schemas.microsoft.com/office/drawing/2014/main" id="{5F06A8C7-6E4F-48D9-903C-912695A91B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5613" y="1804988"/>
            <a:ext cx="3651250" cy="695325"/>
            <a:chOff x="287" y="1137"/>
            <a:chExt cx="2300" cy="438"/>
          </a:xfrm>
        </p:grpSpPr>
        <p:sp>
          <p:nvSpPr>
            <p:cNvPr id="13" name="AutoShape 380">
              <a:extLst>
                <a:ext uri="{FF2B5EF4-FFF2-40B4-BE49-F238E27FC236}">
                  <a16:creationId xmlns:a16="http://schemas.microsoft.com/office/drawing/2014/main" id="{B1593907-ADEB-451F-BAB2-9A5D311726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7" y="1152"/>
              <a:ext cx="230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382">
              <a:extLst>
                <a:ext uri="{FF2B5EF4-FFF2-40B4-BE49-F238E27FC236}">
                  <a16:creationId xmlns:a16="http://schemas.microsoft.com/office/drawing/2014/main" id="{DED7FC85-611A-416E-82FC-5BEEA5FA6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137"/>
              <a:ext cx="1699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$1.1 billion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385">
            <a:extLst>
              <a:ext uri="{FF2B5EF4-FFF2-40B4-BE49-F238E27FC236}">
                <a16:creationId xmlns:a16="http://schemas.microsoft.com/office/drawing/2014/main" id="{C311C82B-9A9C-4237-A65E-D6EEBB17DF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5613" y="3305175"/>
            <a:ext cx="3651250" cy="695325"/>
            <a:chOff x="287" y="2082"/>
            <a:chExt cx="2300" cy="438"/>
          </a:xfrm>
        </p:grpSpPr>
        <p:sp>
          <p:nvSpPr>
            <p:cNvPr id="16" name="AutoShape 384">
              <a:extLst>
                <a:ext uri="{FF2B5EF4-FFF2-40B4-BE49-F238E27FC236}">
                  <a16:creationId xmlns:a16="http://schemas.microsoft.com/office/drawing/2014/main" id="{834AF126-4E98-4F95-A61F-2A356DF87E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7" y="2100"/>
              <a:ext cx="230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86">
              <a:extLst>
                <a:ext uri="{FF2B5EF4-FFF2-40B4-BE49-F238E27FC236}">
                  <a16:creationId xmlns:a16="http://schemas.microsoft.com/office/drawing/2014/main" id="{D33222A8-A031-4E24-B69A-FDA512E4E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2082"/>
              <a:ext cx="1003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20.6%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389">
            <a:extLst>
              <a:ext uri="{FF2B5EF4-FFF2-40B4-BE49-F238E27FC236}">
                <a16:creationId xmlns:a16="http://schemas.microsoft.com/office/drawing/2014/main" id="{39E5C5B1-AB0C-4590-9C79-1C5E24AFD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35550" y="1824038"/>
            <a:ext cx="3651250" cy="695325"/>
            <a:chOff x="3172" y="1149"/>
            <a:chExt cx="2300" cy="438"/>
          </a:xfrm>
        </p:grpSpPr>
        <p:sp>
          <p:nvSpPr>
            <p:cNvPr id="20" name="AutoShape 388">
              <a:extLst>
                <a:ext uri="{FF2B5EF4-FFF2-40B4-BE49-F238E27FC236}">
                  <a16:creationId xmlns:a16="http://schemas.microsoft.com/office/drawing/2014/main" id="{9C26055D-A037-43B9-9717-BAFD594979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72" y="1152"/>
              <a:ext cx="230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90">
              <a:extLst>
                <a:ext uri="{FF2B5EF4-FFF2-40B4-BE49-F238E27FC236}">
                  <a16:creationId xmlns:a16="http://schemas.microsoft.com/office/drawing/2014/main" id="{8FF99C15-E7E4-41D4-9A16-EAC2BB38E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49"/>
              <a:ext cx="108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14,372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393">
            <a:extLst>
              <a:ext uri="{FF2B5EF4-FFF2-40B4-BE49-F238E27FC236}">
                <a16:creationId xmlns:a16="http://schemas.microsoft.com/office/drawing/2014/main" id="{125FD85F-095C-48D0-B0F0-0890A4CFC2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26025" y="3333750"/>
            <a:ext cx="3652838" cy="698500"/>
            <a:chOff x="3166" y="2100"/>
            <a:chExt cx="2301" cy="440"/>
          </a:xfrm>
        </p:grpSpPr>
        <p:sp>
          <p:nvSpPr>
            <p:cNvPr id="23" name="AutoShape 392">
              <a:extLst>
                <a:ext uri="{FF2B5EF4-FFF2-40B4-BE49-F238E27FC236}">
                  <a16:creationId xmlns:a16="http://schemas.microsoft.com/office/drawing/2014/main" id="{A59E8AB0-9A38-46FB-8C40-69319205C0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66" y="2100"/>
              <a:ext cx="23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394">
              <a:extLst>
                <a:ext uri="{FF2B5EF4-FFF2-40B4-BE49-F238E27FC236}">
                  <a16:creationId xmlns:a16="http://schemas.microsoft.com/office/drawing/2014/main" id="{0D725CFE-5505-444A-8119-68172E4A6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2102"/>
              <a:ext cx="100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26.7%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397">
            <a:extLst>
              <a:ext uri="{FF2B5EF4-FFF2-40B4-BE49-F238E27FC236}">
                <a16:creationId xmlns:a16="http://schemas.microsoft.com/office/drawing/2014/main" id="{E73C26B6-38DC-43F9-AC0C-B741995E52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86014" y="4754613"/>
            <a:ext cx="3651250" cy="476250"/>
            <a:chOff x="1740" y="3012"/>
            <a:chExt cx="2300" cy="300"/>
          </a:xfrm>
        </p:grpSpPr>
        <p:sp>
          <p:nvSpPr>
            <p:cNvPr id="26" name="AutoShape 396">
              <a:extLst>
                <a:ext uri="{FF2B5EF4-FFF2-40B4-BE49-F238E27FC236}">
                  <a16:creationId xmlns:a16="http://schemas.microsoft.com/office/drawing/2014/main" id="{35A5848A-921D-4A72-951C-C24BFB4138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40" y="3012"/>
              <a:ext cx="230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98">
              <a:extLst>
                <a:ext uri="{FF2B5EF4-FFF2-40B4-BE49-F238E27FC236}">
                  <a16:creationId xmlns:a16="http://schemas.microsoft.com/office/drawing/2014/main" id="{EA4A6A5E-F421-4440-A4C6-89B29B046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3026"/>
              <a:ext cx="83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1.1%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97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73415"/>
              <a:stretch>
                <a:fillRect/>
              </a:stretch>
            </p:blipFill>
          </mc:Choice>
          <mc:Fallback>
            <p:blipFill>
              <a:blip r:embed="rId4"/>
              <a:srcRect l="1600" r="2400" b="73415"/>
              <a:stretch>
                <a:fillRect/>
              </a:stretch>
            </p:blipFill>
          </mc:Fallback>
        </mc:AlternateContent>
        <p:spPr>
          <a:xfrm>
            <a:off x="0" y="5418125"/>
            <a:ext cx="9144000" cy="1439875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rot="5400000">
            <a:off x="1599406" y="2971800"/>
            <a:ext cx="5943600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762000" y="539606"/>
            <a:ext cx="3048000" cy="914399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en-US" sz="2000" dirty="0">
                <a:cs typeface="Century Gothic"/>
              </a:rPr>
              <a:t>Operations </a:t>
            </a:r>
            <a:br>
              <a:rPr lang="en-US" sz="2000" dirty="0">
                <a:cs typeface="Century Gothic"/>
              </a:rPr>
            </a:br>
            <a:r>
              <a:rPr lang="en-US" sz="2000" dirty="0">
                <a:cs typeface="Century Gothic"/>
              </a:rPr>
              <a:t>Spending Impact</a:t>
            </a:r>
            <a:br>
              <a:rPr lang="en-US" sz="2000" dirty="0">
                <a:cs typeface="Century Gothic"/>
              </a:rPr>
            </a:br>
            <a:r>
              <a:rPr lang="en-US" sz="2000" dirty="0">
                <a:cs typeface="Century Gothic"/>
              </a:rPr>
              <a:t/>
            </a:r>
            <a:br>
              <a:rPr lang="en-US" sz="2000" dirty="0">
                <a:cs typeface="Century Gothic"/>
              </a:rPr>
            </a:br>
            <a:endParaRPr lang="en-US" sz="2000" dirty="0">
              <a:cs typeface="Century Gothic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2000" y="1475586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College payroll and other spending + ripple effects</a:t>
            </a:r>
          </a:p>
        </p:txBody>
      </p:sp>
      <p:sp>
        <p:nvSpPr>
          <p:cNvPr id="6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3140050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added regional</a:t>
            </a:r>
            <a:br>
              <a:rPr lang="en-US" sz="1200" cap="all" spc="300" dirty="0"/>
            </a:br>
            <a:r>
              <a:rPr lang="en-US" sz="1200" cap="all" spc="300" dirty="0"/>
              <a:t>income</a:t>
            </a:r>
            <a:endParaRPr lang="en-US" sz="1200" b="1" u="sng" cap="all" spc="300" dirty="0"/>
          </a:p>
        </p:txBody>
      </p:sp>
      <p:sp>
        <p:nvSpPr>
          <p:cNvPr id="76" name="Content Placeholder 3"/>
          <p:cNvSpPr>
            <a:spLocks noGrp="1"/>
          </p:cNvSpPr>
          <p:nvPr>
            <p:ph sz="half" idx="1"/>
          </p:nvPr>
        </p:nvSpPr>
        <p:spPr>
          <a:xfrm>
            <a:off x="714856" y="4705133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Jobs supported </a:t>
            </a:r>
            <a:br>
              <a:rPr lang="en-US" sz="1200" cap="all" spc="300" dirty="0"/>
            </a:br>
            <a:r>
              <a:rPr lang="en-US" sz="1200" cap="all" spc="300" dirty="0"/>
              <a:t>in the region</a:t>
            </a:r>
            <a:endParaRPr lang="en-US" sz="1200" b="1" u="sng" cap="all" spc="3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A27EC-F49E-4501-9223-02025727CD5C}"/>
              </a:ext>
            </a:extLst>
          </p:cNvPr>
          <p:cNvGrpSpPr/>
          <p:nvPr/>
        </p:nvGrpSpPr>
        <p:grpSpPr>
          <a:xfrm>
            <a:off x="0" y="3805039"/>
            <a:ext cx="4572000" cy="307777"/>
            <a:chOff x="0" y="3810000"/>
            <a:chExt cx="4572000" cy="307777"/>
          </a:xfrm>
        </p:grpSpPr>
        <p:sp>
          <p:nvSpPr>
            <p:cNvPr id="78" name="Rectangle 77"/>
            <p:cNvSpPr/>
            <p:nvPr/>
          </p:nvSpPr>
          <p:spPr>
            <a:xfrm>
              <a:off x="0" y="3810000"/>
              <a:ext cx="457041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or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 flipH="1">
              <a:off x="0" y="3985369"/>
              <a:ext cx="1752600" cy="0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2743200" y="3985369"/>
              <a:ext cx="1828800" cy="3176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sp>
        <p:nvSpPr>
          <p:cNvPr id="103" name="Rectangle 102"/>
          <p:cNvSpPr/>
          <p:nvPr/>
        </p:nvSpPr>
        <p:spPr>
          <a:xfrm>
            <a:off x="381000" y="6096000"/>
            <a:ext cx="5943600" cy="4861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200" i="1" dirty="0">
                <a:solidFill>
                  <a:srgbClr val="000000"/>
                </a:solidFill>
                <a:latin typeface="Century Gothic"/>
                <a:cs typeface="Century Gothic"/>
              </a:rPr>
              <a:t>All results measured in income, not sales.</a:t>
            </a:r>
          </a:p>
          <a:p>
            <a:r>
              <a:rPr lang="en-US" sz="1200" i="1" dirty="0">
                <a:solidFill>
                  <a:srgbClr val="000000"/>
                </a:solidFill>
                <a:latin typeface="Century Gothic"/>
                <a:cs typeface="Century Gothic"/>
              </a:rPr>
              <a:t>Results are net of counterfactual scenarios.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7FFDB1-75AD-4866-9B9C-A445BF52BFA4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410727716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4975" y="2641600"/>
            <a:ext cx="1152525" cy="476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2D16E7-6948-4E2B-ACEA-C247F49CC210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75478254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013" y="4281488"/>
            <a:ext cx="1852612" cy="476250"/>
          </a:xfrm>
          <a:prstGeom prst="rect">
            <a:avLst/>
          </a:prstGeom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5335588" y="536456"/>
            <a:ext cx="3048000" cy="9143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en-US" sz="2000" dirty="0">
                <a:cs typeface="Century Gothic"/>
              </a:rPr>
              <a:t>Construction </a:t>
            </a:r>
            <a:br>
              <a:rPr lang="en-US" sz="2000" dirty="0">
                <a:cs typeface="Century Gothic"/>
              </a:rPr>
            </a:br>
            <a:r>
              <a:rPr lang="en-US" sz="2000" dirty="0">
                <a:cs typeface="Century Gothic"/>
              </a:rPr>
              <a:t>Spending Impact</a:t>
            </a:r>
            <a:br>
              <a:rPr lang="en-US" sz="2000" dirty="0">
                <a:cs typeface="Century Gothic"/>
              </a:rPr>
            </a:br>
            <a:r>
              <a:rPr lang="en-US" sz="2000" dirty="0">
                <a:cs typeface="Century Gothic"/>
              </a:rPr>
              <a:t/>
            </a:r>
            <a:br>
              <a:rPr lang="en-US" sz="2000" dirty="0">
                <a:cs typeface="Century Gothic"/>
              </a:rPr>
            </a:br>
            <a:endParaRPr lang="en-US" sz="2000" dirty="0">
              <a:cs typeface="Century Gothic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35588" y="1472436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College construction expenditures + ripple effects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1"/>
          </p:nvPr>
        </p:nvSpPr>
        <p:spPr>
          <a:xfrm>
            <a:off x="5335588" y="3136900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added regional</a:t>
            </a:r>
            <a:br>
              <a:rPr lang="en-US" sz="1200" cap="all" spc="300" dirty="0"/>
            </a:br>
            <a:r>
              <a:rPr lang="en-US" sz="1200" cap="all" spc="300" dirty="0"/>
              <a:t>income</a:t>
            </a:r>
            <a:endParaRPr lang="en-US" sz="1200" b="1" u="sng" cap="all" spc="300" dirty="0"/>
          </a:p>
        </p:txBody>
      </p:sp>
      <p:sp>
        <p:nvSpPr>
          <p:cNvPr id="50" name="Content Placeholder 3"/>
          <p:cNvSpPr>
            <a:spLocks noGrp="1"/>
          </p:cNvSpPr>
          <p:nvPr>
            <p:ph sz="half" idx="1"/>
          </p:nvPr>
        </p:nvSpPr>
        <p:spPr>
          <a:xfrm>
            <a:off x="5335588" y="4737100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Jobs supported </a:t>
            </a:r>
            <a:br>
              <a:rPr lang="en-US" sz="1200" cap="all" spc="300" dirty="0"/>
            </a:br>
            <a:r>
              <a:rPr lang="en-US" sz="1200" cap="all" spc="300" dirty="0"/>
              <a:t>in the region</a:t>
            </a:r>
            <a:endParaRPr lang="en-US" sz="1200" b="1" u="sng" cap="all" spc="3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4AA916-DF74-4D23-A9CF-47D3F1E521CF}"/>
              </a:ext>
            </a:extLst>
          </p:cNvPr>
          <p:cNvGrpSpPr/>
          <p:nvPr/>
        </p:nvGrpSpPr>
        <p:grpSpPr>
          <a:xfrm>
            <a:off x="4572000" y="3805039"/>
            <a:ext cx="4593844" cy="307777"/>
            <a:chOff x="4572000" y="3800078"/>
            <a:chExt cx="4593844" cy="307777"/>
          </a:xfrm>
        </p:grpSpPr>
        <p:sp>
          <p:nvSpPr>
            <p:cNvPr id="51" name="Rectangle 50"/>
            <p:cNvSpPr/>
            <p:nvPr/>
          </p:nvSpPr>
          <p:spPr>
            <a:xfrm>
              <a:off x="4595432" y="3800078"/>
              <a:ext cx="457041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or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4572000" y="3962400"/>
              <a:ext cx="1752600" cy="0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7315200" y="3962400"/>
              <a:ext cx="1828800" cy="3176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619D37C-3B69-41B4-82B6-1C82217DAE82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136843245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69038" y="2617788"/>
            <a:ext cx="1176337" cy="4810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1D3266-C6F0-4C03-9036-3F0967AC63B3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59211706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14963" y="4178300"/>
            <a:ext cx="2895600" cy="481013"/>
          </a:xfrm>
          <a:prstGeom prst="rect">
            <a:avLst/>
          </a:prstGeom>
        </p:spPr>
      </p:pic>
      <p:grpSp>
        <p:nvGrpSpPr>
          <p:cNvPr id="21" name="Group 60">
            <a:extLst>
              <a:ext uri="{FF2B5EF4-FFF2-40B4-BE49-F238E27FC236}">
                <a16:creationId xmlns:a16="http://schemas.microsoft.com/office/drawing/2014/main" id="{119AF9FB-B1DE-45DD-9BA0-F575346E8F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6800" y="2667000"/>
            <a:ext cx="2676525" cy="625475"/>
            <a:chOff x="672" y="1680"/>
            <a:chExt cx="1686" cy="394"/>
          </a:xfrm>
        </p:grpSpPr>
        <p:sp>
          <p:nvSpPr>
            <p:cNvPr id="22" name="AutoShape 59">
              <a:extLst>
                <a:ext uri="{FF2B5EF4-FFF2-40B4-BE49-F238E27FC236}">
                  <a16:creationId xmlns:a16="http://schemas.microsoft.com/office/drawing/2014/main" id="{350A0EB3-0129-45EE-86A2-805E9322D8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2" y="1680"/>
              <a:ext cx="157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1">
              <a:extLst>
                <a:ext uri="{FF2B5EF4-FFF2-40B4-BE49-F238E27FC236}">
                  <a16:creationId xmlns:a16="http://schemas.microsoft.com/office/drawing/2014/main" id="{F7EE69EA-B11F-412D-B535-A9B797C9C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" y="1733"/>
              <a:ext cx="1675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$258.7 million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64">
            <a:extLst>
              <a:ext uri="{FF2B5EF4-FFF2-40B4-BE49-F238E27FC236}">
                <a16:creationId xmlns:a16="http://schemas.microsoft.com/office/drawing/2014/main" id="{4E6CAF4A-5480-4BCD-A1EA-88F4ACF729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0438" y="4267204"/>
            <a:ext cx="2498725" cy="579438"/>
            <a:chOff x="605" y="2688"/>
            <a:chExt cx="1574" cy="365"/>
          </a:xfrm>
        </p:grpSpPr>
        <p:sp>
          <p:nvSpPr>
            <p:cNvPr id="25" name="AutoShape 63">
              <a:extLst>
                <a:ext uri="{FF2B5EF4-FFF2-40B4-BE49-F238E27FC236}">
                  <a16:creationId xmlns:a16="http://schemas.microsoft.com/office/drawing/2014/main" id="{91DDAECD-86AB-4AA8-A543-3020D8F433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05" y="2688"/>
              <a:ext cx="157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65">
              <a:extLst>
                <a:ext uri="{FF2B5EF4-FFF2-40B4-BE49-F238E27FC236}">
                  <a16:creationId xmlns:a16="http://schemas.microsoft.com/office/drawing/2014/main" id="{149B8567-3473-4A03-8840-04DFBED25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712"/>
              <a:ext cx="72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3,565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68">
            <a:extLst>
              <a:ext uri="{FF2B5EF4-FFF2-40B4-BE49-F238E27FC236}">
                <a16:creationId xmlns:a16="http://schemas.microsoft.com/office/drawing/2014/main" id="{5704BBE3-547F-43C4-ABAC-9312901B9A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70539" y="2659062"/>
            <a:ext cx="2532063" cy="641349"/>
            <a:chOff x="3509" y="1675"/>
            <a:chExt cx="1595" cy="404"/>
          </a:xfrm>
        </p:grpSpPr>
        <p:sp>
          <p:nvSpPr>
            <p:cNvPr id="28" name="AutoShape 67">
              <a:extLst>
                <a:ext uri="{FF2B5EF4-FFF2-40B4-BE49-F238E27FC236}">
                  <a16:creationId xmlns:a16="http://schemas.microsoft.com/office/drawing/2014/main" id="{22C3DE89-4587-4F93-9224-810EB6D1EF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30" y="1675"/>
              <a:ext cx="1574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69">
              <a:extLst>
                <a:ext uri="{FF2B5EF4-FFF2-40B4-BE49-F238E27FC236}">
                  <a16:creationId xmlns:a16="http://schemas.microsoft.com/office/drawing/2014/main" id="{40C92F34-EFD3-498E-9718-0FAC1468E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1729"/>
              <a:ext cx="1541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$13.7 million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72">
            <a:extLst>
              <a:ext uri="{FF2B5EF4-FFF2-40B4-BE49-F238E27FC236}">
                <a16:creationId xmlns:a16="http://schemas.microsoft.com/office/drawing/2014/main" id="{23F2CD07-19A5-4964-855E-24CF1DA1F5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99063" y="4243388"/>
            <a:ext cx="2497137" cy="481012"/>
            <a:chOff x="3533" y="2683"/>
            <a:chExt cx="1573" cy="303"/>
          </a:xfrm>
        </p:grpSpPr>
        <p:sp>
          <p:nvSpPr>
            <p:cNvPr id="31" name="AutoShape 71">
              <a:extLst>
                <a:ext uri="{FF2B5EF4-FFF2-40B4-BE49-F238E27FC236}">
                  <a16:creationId xmlns:a16="http://schemas.microsoft.com/office/drawing/2014/main" id="{F14E6CC0-2D74-4EB5-B8BB-1BDE2BCCCE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33" y="2683"/>
              <a:ext cx="157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73">
              <a:extLst>
                <a:ext uri="{FF2B5EF4-FFF2-40B4-BE49-F238E27FC236}">
                  <a16:creationId xmlns:a16="http://schemas.microsoft.com/office/drawing/2014/main" id="{7FE0776D-784E-4F2E-B013-681C774D5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2731"/>
              <a:ext cx="518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128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1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4" grpId="0" build="p"/>
      <p:bldP spid="76" grpId="0" build="p"/>
      <p:bldP spid="103" grpId="0"/>
      <p:bldP spid="45" grpId="0"/>
      <p:bldP spid="46" grpId="0"/>
      <p:bldP spid="47" grpId="0" build="p"/>
      <p:bldP spid="5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37109" y="2952699"/>
            <a:ext cx="5868194" cy="158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grpSp>
        <p:nvGrpSpPr>
          <p:cNvPr id="6" name="Group 5"/>
          <p:cNvGrpSpPr/>
          <p:nvPr/>
        </p:nvGrpSpPr>
        <p:grpSpPr>
          <a:xfrm>
            <a:off x="762000" y="545336"/>
            <a:ext cx="3048000" cy="1459200"/>
            <a:chOff x="3048000" y="545336"/>
            <a:chExt cx="3048000" cy="145920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3048000" y="545336"/>
              <a:ext cx="3048000" cy="9143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Student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Spending Impact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/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0" y="1481316"/>
              <a:ext cx="3048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Relocated/Retained student spending + ripple effects</a:t>
              </a:r>
            </a:p>
          </p:txBody>
        </p:sp>
      </p:grp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762000" y="3145780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added regional</a:t>
            </a:r>
            <a:br>
              <a:rPr lang="en-US" sz="1200" cap="all" spc="300" dirty="0"/>
            </a:br>
            <a:r>
              <a:rPr lang="en-US" sz="1200" cap="all" spc="300" dirty="0"/>
              <a:t>income</a:t>
            </a:r>
            <a:endParaRPr lang="en-US" sz="1200" b="1" u="sng" cap="all" spc="3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762000" y="4745980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Jobs supported </a:t>
            </a:r>
            <a:br>
              <a:rPr lang="en-US" sz="1200" cap="all" spc="300" dirty="0"/>
            </a:br>
            <a:r>
              <a:rPr lang="en-US" sz="1200" cap="all" spc="300" dirty="0"/>
              <a:t>in the region</a:t>
            </a:r>
            <a:endParaRPr lang="en-US" sz="1200" b="1" u="sng" cap="all" spc="3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" y="3815730"/>
            <a:ext cx="4541474" cy="307777"/>
            <a:chOff x="3048000" y="3815730"/>
            <a:chExt cx="3048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3048000" y="3815730"/>
              <a:ext cx="3048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or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0800000">
              <a:off x="3048000" y="3991099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14" name="Straight Connector 13"/>
            <p:cNvCxnSpPr/>
            <p:nvPr/>
          </p:nvCxnSpPr>
          <p:spPr>
            <a:xfrm rot="10800000">
              <a:off x="4800600" y="3992687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grpSp>
        <p:nvGrpSpPr>
          <p:cNvPr id="15" name="Group 14"/>
          <p:cNvGrpSpPr/>
          <p:nvPr/>
        </p:nvGrpSpPr>
        <p:grpSpPr>
          <a:xfrm>
            <a:off x="5334000" y="542160"/>
            <a:ext cx="3048000" cy="1667640"/>
            <a:chOff x="6096001" y="542160"/>
            <a:chExt cx="3048000" cy="1667640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6096001" y="542160"/>
              <a:ext cx="3048000" cy="9143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Alumni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>Impact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  <a:t/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/>
                  <a:ea typeface="+mj-ea"/>
                  <a:cs typeface="Century Gothic"/>
                </a:rPr>
              </a:b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1" y="1471136"/>
              <a:ext cx="3048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Higher alumni earnings </a:t>
              </a:r>
              <a:b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</a:b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and increased business profit </a:t>
              </a:r>
              <a:b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</a:b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+ ripple effects</a:t>
              </a:r>
            </a:p>
          </p:txBody>
        </p:sp>
      </p:grpSp>
      <p:sp>
        <p:nvSpPr>
          <p:cNvPr id="18" name="Content Placeholder 3"/>
          <p:cNvSpPr>
            <a:spLocks noGrp="1"/>
          </p:cNvSpPr>
          <p:nvPr>
            <p:ph sz="half" idx="1"/>
          </p:nvPr>
        </p:nvSpPr>
        <p:spPr>
          <a:xfrm>
            <a:off x="5334000" y="3142604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added regional</a:t>
            </a:r>
            <a:br>
              <a:rPr lang="en-US" sz="1200" cap="all" spc="300" dirty="0"/>
            </a:br>
            <a:r>
              <a:rPr lang="en-US" sz="1200" cap="all" spc="300" dirty="0"/>
              <a:t>income</a:t>
            </a:r>
            <a:endParaRPr lang="en-US" sz="1200" b="1" u="sng" cap="all" spc="3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"/>
          </p:nvPr>
        </p:nvSpPr>
        <p:spPr>
          <a:xfrm>
            <a:off x="5334000" y="4742804"/>
            <a:ext cx="3036647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Jobs supported </a:t>
            </a:r>
            <a:br>
              <a:rPr lang="en-US" sz="1200" cap="all" spc="300" dirty="0"/>
            </a:br>
            <a:r>
              <a:rPr lang="en-US" sz="1200" cap="all" spc="300" dirty="0"/>
              <a:t>in the region</a:t>
            </a:r>
            <a:endParaRPr lang="en-US" sz="1200" b="1" u="sng" cap="all" spc="3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41474" y="3810000"/>
            <a:ext cx="4602526" cy="307777"/>
            <a:chOff x="6096001" y="3812554"/>
            <a:chExt cx="3048000" cy="307777"/>
          </a:xfrm>
        </p:grpSpPr>
        <p:sp>
          <p:nvSpPr>
            <p:cNvPr id="21" name="Rectangle 20"/>
            <p:cNvSpPr/>
            <p:nvPr/>
          </p:nvSpPr>
          <p:spPr>
            <a:xfrm>
              <a:off x="6096001" y="3812554"/>
              <a:ext cx="3048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or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0800000">
              <a:off x="6096001" y="3987923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23" name="Straight Connector 22"/>
            <p:cNvCxnSpPr/>
            <p:nvPr/>
          </p:nvCxnSpPr>
          <p:spPr>
            <a:xfrm rot="10800000">
              <a:off x="7848601" y="3989511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B458BB1-9B6B-4197-81CE-54E861F8C24C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18536486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38238" y="4248150"/>
            <a:ext cx="2279650" cy="476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02E8758-D38A-4182-B396-DD5EE46DEEA3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256386680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207125" y="2673350"/>
            <a:ext cx="1292225" cy="4762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DA272DB-1159-4A5A-AA68-534EC69EB7C0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219779405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3088" y="4273550"/>
            <a:ext cx="2359025" cy="476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353F9C-6DDA-4E27-B6A9-482FE54D7030}"/>
              </a:ext>
            </a:extLst>
          </p:cNvPr>
          <p:cNvPicPr/>
          <p:nvPr>
            <p:extLst>
              <p:ext uri="{D42A27DB-BD31-4B8C-83A1-F6EECF244321}">
                <p14:modId xmlns:p14="http://schemas.microsoft.com/office/powerpoint/2010/main" val="339648902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4513" y="2667000"/>
            <a:ext cx="938212" cy="4762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rcRect l="1600" r="2400" b="73415"/>
              <a:stretch>
                <a:fillRect/>
              </a:stretch>
            </p:blipFill>
          </mc:Choice>
          <mc:Fallback>
            <p:blipFill>
              <a:blip r:embed="rId12"/>
              <a:srcRect l="1600" r="2400" b="73415"/>
              <a:stretch>
                <a:fillRect/>
              </a:stretch>
            </p:blipFill>
          </mc:Fallback>
        </mc:AlternateContent>
        <p:spPr>
          <a:xfrm>
            <a:off x="0" y="5418125"/>
            <a:ext cx="9144000" cy="143987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1000" y="6096000"/>
            <a:ext cx="5943600" cy="4861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200" i="1" dirty="0">
                <a:solidFill>
                  <a:srgbClr val="000000"/>
                </a:solidFill>
                <a:latin typeface="Century Gothic"/>
                <a:cs typeface="Century Gothic"/>
              </a:rPr>
              <a:t>All results measured in income, not sales.</a:t>
            </a:r>
          </a:p>
          <a:p>
            <a:r>
              <a:rPr lang="en-US" sz="1200" i="1" dirty="0">
                <a:solidFill>
                  <a:srgbClr val="000000"/>
                </a:solidFill>
                <a:latin typeface="Century Gothic"/>
                <a:cs typeface="Century Gothic"/>
              </a:rPr>
              <a:t>Results are net of counterfactual scenarios.</a:t>
            </a:r>
          </a:p>
        </p:txBody>
      </p:sp>
      <p:grpSp>
        <p:nvGrpSpPr>
          <p:cNvPr id="40" name="Group 60">
            <a:extLst>
              <a:ext uri="{FF2B5EF4-FFF2-40B4-BE49-F238E27FC236}">
                <a16:creationId xmlns:a16="http://schemas.microsoft.com/office/drawing/2014/main" id="{C6CBF5CD-8386-48BE-96D3-295F63907C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7588" y="2667002"/>
            <a:ext cx="2544763" cy="617538"/>
            <a:chOff x="641" y="1680"/>
            <a:chExt cx="1603" cy="389"/>
          </a:xfrm>
        </p:grpSpPr>
        <p:sp>
          <p:nvSpPr>
            <p:cNvPr id="41" name="AutoShape 59">
              <a:extLst>
                <a:ext uri="{FF2B5EF4-FFF2-40B4-BE49-F238E27FC236}">
                  <a16:creationId xmlns:a16="http://schemas.microsoft.com/office/drawing/2014/main" id="{19E0D2B5-7EE6-4C9E-AAF9-DADC557A3E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1" y="1680"/>
              <a:ext cx="157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61">
              <a:extLst>
                <a:ext uri="{FF2B5EF4-FFF2-40B4-BE49-F238E27FC236}">
                  <a16:creationId xmlns:a16="http://schemas.microsoft.com/office/drawing/2014/main" id="{C58D4C76-88AA-4E47-9BCE-7A72E5B24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728"/>
              <a:ext cx="154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$38.4 million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64">
            <a:extLst>
              <a:ext uri="{FF2B5EF4-FFF2-40B4-BE49-F238E27FC236}">
                <a16:creationId xmlns:a16="http://schemas.microsoft.com/office/drawing/2014/main" id="{F871FB70-5EF2-4DD9-A1DB-05D2736CCB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6638" y="4267200"/>
            <a:ext cx="2498725" cy="612775"/>
            <a:chOff x="653" y="2688"/>
            <a:chExt cx="1574" cy="386"/>
          </a:xfrm>
        </p:grpSpPr>
        <p:sp>
          <p:nvSpPr>
            <p:cNvPr id="44" name="AutoShape 63">
              <a:extLst>
                <a:ext uri="{FF2B5EF4-FFF2-40B4-BE49-F238E27FC236}">
                  <a16:creationId xmlns:a16="http://schemas.microsoft.com/office/drawing/2014/main" id="{429B7C44-E94A-421F-91B9-50B03A7EE0F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53" y="2688"/>
              <a:ext cx="157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65">
              <a:extLst>
                <a:ext uri="{FF2B5EF4-FFF2-40B4-BE49-F238E27FC236}">
                  <a16:creationId xmlns:a16="http://schemas.microsoft.com/office/drawing/2014/main" id="{BA9B42B1-0A12-4BB2-B632-C6AB549A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2733"/>
              <a:ext cx="51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587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8" name="Rectangle 69">
            <a:extLst>
              <a:ext uri="{FF2B5EF4-FFF2-40B4-BE49-F238E27FC236}">
                <a16:creationId xmlns:a16="http://schemas.microsoft.com/office/drawing/2014/main" id="{5E31B0DF-4755-4C99-B505-7F535E41D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814" y="2743200"/>
            <a:ext cx="26590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55A4"/>
                </a:solidFill>
                <a:effectLst/>
                <a:latin typeface="Century Gothic" panose="020B0502020202020204" pitchFamily="34" charset="0"/>
              </a:rPr>
              <a:t>$820.5 million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9" name="Group 72">
            <a:extLst>
              <a:ext uri="{FF2B5EF4-FFF2-40B4-BE49-F238E27FC236}">
                <a16:creationId xmlns:a16="http://schemas.microsoft.com/office/drawing/2014/main" id="{5DD01366-1595-432D-8DA8-5625141A1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66312" y="4282701"/>
            <a:ext cx="2498725" cy="476250"/>
            <a:chOff x="3533" y="2688"/>
            <a:chExt cx="1574" cy="300"/>
          </a:xfrm>
        </p:grpSpPr>
        <p:sp>
          <p:nvSpPr>
            <p:cNvPr id="50" name="AutoShape 71">
              <a:extLst>
                <a:ext uri="{FF2B5EF4-FFF2-40B4-BE49-F238E27FC236}">
                  <a16:creationId xmlns:a16="http://schemas.microsoft.com/office/drawing/2014/main" id="{34EC51FE-EEC3-40B9-83F3-02870E0DC9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33" y="2688"/>
              <a:ext cx="157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73">
              <a:extLst>
                <a:ext uri="{FF2B5EF4-FFF2-40B4-BE49-F238E27FC236}">
                  <a16:creationId xmlns:a16="http://schemas.microsoft.com/office/drawing/2014/main" id="{7BAD62E3-B7B1-45B5-B99A-6A25098F0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2736"/>
              <a:ext cx="854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10,092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2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8" grpId="0" build="p"/>
      <p:bldP spid="19" grpId="0" build="p"/>
      <p:bldP spid="29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600" r="2400" b="24026"/>
              <a:stretch>
                <a:fillRect/>
              </a:stretch>
            </p:blipFill>
          </mc:Choice>
          <mc:Fallback>
            <p:blipFill>
              <a:blip r:embed="rId4"/>
              <a:srcRect l="1600" r="2400" b="24026"/>
              <a:stretch>
                <a:fillRect/>
              </a:stretch>
            </p:blipFill>
          </mc:Fallback>
        </mc:AlternateContent>
        <p:spPr>
          <a:xfrm>
            <a:off x="-8529" y="1227552"/>
            <a:ext cx="9144000" cy="5652455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609600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Century Gothic"/>
                <a:cs typeface="Century Gothic"/>
              </a:rPr>
              <a:t>Total Impact</a:t>
            </a:r>
            <a:endParaRPr kumimoji="0" lang="en-US" sz="2800" i="0" u="sng" strike="noStrike" kern="120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295400" y="5356225"/>
            <a:ext cx="199880" cy="2357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25" name="Straight Connector 24"/>
          <p:cNvCxnSpPr/>
          <p:nvPr/>
        </p:nvCxnSpPr>
        <p:spPr>
          <a:xfrm flipV="1">
            <a:off x="3048000" y="5357813"/>
            <a:ext cx="199880" cy="2357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2" name="Straight Connector 31"/>
          <p:cNvCxnSpPr/>
          <p:nvPr/>
        </p:nvCxnSpPr>
        <p:spPr>
          <a:xfrm rot="5400000">
            <a:off x="1293415" y="4648597"/>
            <a:ext cx="4420394" cy="1588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  <p:sp>
        <p:nvSpPr>
          <p:cNvPr id="49" name="Content Placeholder 3"/>
          <p:cNvSpPr txBox="1">
            <a:spLocks/>
          </p:cNvSpPr>
          <p:nvPr/>
        </p:nvSpPr>
        <p:spPr>
          <a:xfrm>
            <a:off x="3530894" y="1919615"/>
            <a:ext cx="563880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Impacts by industry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4014A2C-6DA0-48C9-97A7-732E10EB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43504"/>
            <a:ext cx="3505200" cy="52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cap="all" spc="300" dirty="0"/>
              <a:t>Total INCOME added</a:t>
            </a:r>
            <a:br>
              <a:rPr lang="en-US" sz="1200" cap="all" spc="300" dirty="0"/>
            </a:br>
            <a:r>
              <a:rPr lang="en-US" sz="1200" cap="all" spc="300" dirty="0"/>
              <a:t>IN THE REGION</a:t>
            </a:r>
            <a:endParaRPr lang="en-US" sz="1200" b="1" u="sng" cap="all" spc="30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9556658-0942-4196-B61F-5EE2D4F0FE2E}"/>
              </a:ext>
            </a:extLst>
          </p:cNvPr>
          <p:cNvSpPr txBox="1">
            <a:spLocks/>
          </p:cNvSpPr>
          <p:nvPr/>
        </p:nvSpPr>
        <p:spPr>
          <a:xfrm>
            <a:off x="268427" y="4965700"/>
            <a:ext cx="29683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Total JOBS SUPPORTED</a:t>
            </a:r>
            <a:r>
              <a:rPr kumimoji="0" lang="en-US" sz="1200" b="0" i="0" u="none" strike="noStrike" kern="1200" cap="all" spc="3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THE REGION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01A1E-C293-4B02-A3F6-0423EAD1CB50}"/>
              </a:ext>
            </a:extLst>
          </p:cNvPr>
          <p:cNvCxnSpPr>
            <a:cxnSpLocks/>
          </p:cNvCxnSpPr>
          <p:nvPr/>
        </p:nvCxnSpPr>
        <p:spPr>
          <a:xfrm flipV="1">
            <a:off x="0" y="4332305"/>
            <a:ext cx="3527021" cy="11095"/>
          </a:xfrm>
          <a:prstGeom prst="line">
            <a:avLst/>
          </a:prstGeom>
          <a:ln w="12700">
            <a:solidFill>
              <a:schemeClr val="bg1"/>
            </a:solidFill>
          </a:ln>
        </p:spPr>
      </p:cxn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05835887-4335-4E47-B56A-BADD24FC69CB}"/>
              </a:ext>
            </a:extLst>
          </p:cNvPr>
          <p:cNvSpPr txBox="1">
            <a:spLocks/>
          </p:cNvSpPr>
          <p:nvPr/>
        </p:nvSpPr>
        <p:spPr>
          <a:xfrm>
            <a:off x="152400" y="3725862"/>
            <a:ext cx="3200400" cy="293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200" spc="300" dirty="0">
                <a:solidFill>
                  <a:srgbClr val="000000"/>
                </a:solidFill>
                <a:latin typeface="Century Gothic"/>
                <a:cs typeface="Century Gothic"/>
              </a:rPr>
              <a:t>OF REGION’S GRP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9C798C-8C86-4023-9473-020CAC526A07}"/>
              </a:ext>
            </a:extLst>
          </p:cNvPr>
          <p:cNvGrpSpPr/>
          <p:nvPr/>
        </p:nvGrpSpPr>
        <p:grpSpPr>
          <a:xfrm>
            <a:off x="21820" y="2890737"/>
            <a:ext cx="3518305" cy="307777"/>
            <a:chOff x="-1" y="5178648"/>
            <a:chExt cx="3518305" cy="3077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292255-6F27-4531-8896-414DE648DF3F}"/>
                </a:ext>
              </a:extLst>
            </p:cNvPr>
            <p:cNvSpPr/>
            <p:nvPr/>
          </p:nvSpPr>
          <p:spPr>
            <a:xfrm>
              <a:off x="-1" y="5178648"/>
              <a:ext cx="351830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or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752F74-64C4-4BB3-886F-5F6FC46164B7}"/>
                </a:ext>
              </a:extLst>
            </p:cNvPr>
            <p:cNvCxnSpPr/>
            <p:nvPr/>
          </p:nvCxnSpPr>
          <p:spPr>
            <a:xfrm>
              <a:off x="1981200" y="5357193"/>
              <a:ext cx="152400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25F398-81DF-470A-BB8D-8C0632742B0E}"/>
                </a:ext>
              </a:extLst>
            </p:cNvPr>
            <p:cNvCxnSpPr/>
            <p:nvPr/>
          </p:nvCxnSpPr>
          <p:spPr>
            <a:xfrm>
              <a:off x="0" y="5353050"/>
              <a:ext cx="152400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6CB297-4501-401C-89BD-DC8A6DA5D130}"/>
              </a:ext>
            </a:extLst>
          </p:cNvPr>
          <p:cNvGrpSpPr/>
          <p:nvPr/>
        </p:nvGrpSpPr>
        <p:grpSpPr>
          <a:xfrm>
            <a:off x="0" y="5486400"/>
            <a:ext cx="3518305" cy="307777"/>
            <a:chOff x="-1" y="5178648"/>
            <a:chExt cx="3518305" cy="30777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92D3447-A350-4FBB-B118-A95589E69DEC}"/>
                </a:ext>
              </a:extLst>
            </p:cNvPr>
            <p:cNvSpPr/>
            <p:nvPr/>
          </p:nvSpPr>
          <p:spPr>
            <a:xfrm>
              <a:off x="-1" y="5178648"/>
              <a:ext cx="351830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or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D90668-F7EA-473F-8810-F8D1AFD7E401}"/>
                </a:ext>
              </a:extLst>
            </p:cNvPr>
            <p:cNvCxnSpPr/>
            <p:nvPr/>
          </p:nvCxnSpPr>
          <p:spPr>
            <a:xfrm>
              <a:off x="1981200" y="5357193"/>
              <a:ext cx="152400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31C462-C537-44AF-9765-D879F976913C}"/>
                </a:ext>
              </a:extLst>
            </p:cNvPr>
            <p:cNvCxnSpPr/>
            <p:nvPr/>
          </p:nvCxnSpPr>
          <p:spPr>
            <a:xfrm>
              <a:off x="0" y="5353050"/>
              <a:ext cx="1524000" cy="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</p:cxnSp>
      </p:grp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70B5723C-55F4-44D6-B920-8A4D596A48E2}"/>
              </a:ext>
            </a:extLst>
          </p:cNvPr>
          <p:cNvSpPr txBox="1">
            <a:spLocks/>
          </p:cNvSpPr>
          <p:nvPr/>
        </p:nvSpPr>
        <p:spPr>
          <a:xfrm>
            <a:off x="268427" y="6324600"/>
            <a:ext cx="29683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Jobs THE REGION</a:t>
            </a:r>
            <a:endParaRPr kumimoji="0" lang="en-US" sz="1200" b="1" i="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3BF15140-FA92-4C98-99BF-4236E9F7D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54" y="5819468"/>
            <a:ext cx="24798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55A4"/>
                </a:solidFill>
                <a:effectLst/>
                <a:latin typeface="Century Gothic" panose="020B0502020202020204" pitchFamily="34" charset="0"/>
              </a:rPr>
              <a:t>1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467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out of every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55A4"/>
                </a:solidFill>
                <a:effectLst/>
                <a:latin typeface="Century Gothic" panose="020B0502020202020204" pitchFamily="34" charset="0"/>
              </a:rPr>
              <a:t>62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467F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95E0C601-47A2-4051-A6BE-8EC263B6FF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81450" y="2036762"/>
            <a:ext cx="4857750" cy="4440238"/>
            <a:chOff x="2678" y="1599"/>
            <a:chExt cx="3060" cy="2797"/>
          </a:xfrm>
        </p:grpSpPr>
        <p:sp>
          <p:nvSpPr>
            <p:cNvPr id="8" name="AutoShape 19">
              <a:extLst>
                <a:ext uri="{FF2B5EF4-FFF2-40B4-BE49-F238E27FC236}">
                  <a16:creationId xmlns:a16="http://schemas.microsoft.com/office/drawing/2014/main" id="{31D944E6-ADB3-463A-8F38-D1D1164F829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78" y="1599"/>
              <a:ext cx="2642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Line 21">
              <a:extLst>
                <a:ext uri="{FF2B5EF4-FFF2-40B4-BE49-F238E27FC236}">
                  <a16:creationId xmlns:a16="http://schemas.microsoft.com/office/drawing/2014/main" id="{544549D9-B1CD-4A83-9567-3B9D198A8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" y="2114"/>
              <a:ext cx="0" cy="2247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8B5438B6-E2A5-434D-B8DB-8DBF9A070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931"/>
              <a:ext cx="884" cy="1428"/>
            </a:xfrm>
            <a:prstGeom prst="rect">
              <a:avLst/>
            </a:prstGeom>
            <a:solidFill>
              <a:srgbClr val="B59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EE4C4-3866-4558-8096-2C1E8D735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768"/>
              <a:ext cx="884" cy="16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FFA20DD8-B37C-43ED-87AC-923E1D7D5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558"/>
              <a:ext cx="884" cy="2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0EA6506-5A9C-4991-8BA9-6A31145CD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344"/>
              <a:ext cx="884" cy="214"/>
            </a:xfrm>
            <a:prstGeom prst="rect">
              <a:avLst/>
            </a:prstGeom>
            <a:solidFill>
              <a:srgbClr val="005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6">
              <a:extLst>
                <a:ext uri="{FF2B5EF4-FFF2-40B4-BE49-F238E27FC236}">
                  <a16:creationId xmlns:a16="http://schemas.microsoft.com/office/drawing/2014/main" id="{5DE818B1-F985-44F8-9360-3C1A98805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5" y="2114"/>
              <a:ext cx="0" cy="2247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6A0F7C70-5267-4794-8008-CA575435D5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9" y="2114"/>
              <a:ext cx="26" cy="2247"/>
            </a:xfrm>
            <a:custGeom>
              <a:avLst/>
              <a:gdLst>
                <a:gd name="T0" fmla="*/ 0 w 26"/>
                <a:gd name="T1" fmla="*/ 2247 h 2247"/>
                <a:gd name="T2" fmla="*/ 26 w 26"/>
                <a:gd name="T3" fmla="*/ 2247 h 2247"/>
                <a:gd name="T4" fmla="*/ 0 w 26"/>
                <a:gd name="T5" fmla="*/ 1965 h 2247"/>
                <a:gd name="T6" fmla="*/ 26 w 26"/>
                <a:gd name="T7" fmla="*/ 1965 h 2247"/>
                <a:gd name="T8" fmla="*/ 0 w 26"/>
                <a:gd name="T9" fmla="*/ 1685 h 2247"/>
                <a:gd name="T10" fmla="*/ 26 w 26"/>
                <a:gd name="T11" fmla="*/ 1685 h 2247"/>
                <a:gd name="T12" fmla="*/ 0 w 26"/>
                <a:gd name="T13" fmla="*/ 1406 h 2247"/>
                <a:gd name="T14" fmla="*/ 26 w 26"/>
                <a:gd name="T15" fmla="*/ 1406 h 2247"/>
                <a:gd name="T16" fmla="*/ 0 w 26"/>
                <a:gd name="T17" fmla="*/ 1124 h 2247"/>
                <a:gd name="T18" fmla="*/ 26 w 26"/>
                <a:gd name="T19" fmla="*/ 1124 h 2247"/>
                <a:gd name="T20" fmla="*/ 0 w 26"/>
                <a:gd name="T21" fmla="*/ 844 h 2247"/>
                <a:gd name="T22" fmla="*/ 26 w 26"/>
                <a:gd name="T23" fmla="*/ 844 h 2247"/>
                <a:gd name="T24" fmla="*/ 0 w 26"/>
                <a:gd name="T25" fmla="*/ 562 h 2247"/>
                <a:gd name="T26" fmla="*/ 26 w 26"/>
                <a:gd name="T27" fmla="*/ 562 h 2247"/>
                <a:gd name="T28" fmla="*/ 0 w 26"/>
                <a:gd name="T29" fmla="*/ 283 h 2247"/>
                <a:gd name="T30" fmla="*/ 26 w 26"/>
                <a:gd name="T31" fmla="*/ 283 h 2247"/>
                <a:gd name="T32" fmla="*/ 0 w 26"/>
                <a:gd name="T33" fmla="*/ 0 h 2247"/>
                <a:gd name="T34" fmla="*/ 26 w 26"/>
                <a:gd name="T35" fmla="*/ 0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247">
                  <a:moveTo>
                    <a:pt x="0" y="2247"/>
                  </a:moveTo>
                  <a:lnTo>
                    <a:pt x="26" y="2247"/>
                  </a:lnTo>
                  <a:moveTo>
                    <a:pt x="0" y="1965"/>
                  </a:moveTo>
                  <a:lnTo>
                    <a:pt x="26" y="1965"/>
                  </a:lnTo>
                  <a:moveTo>
                    <a:pt x="0" y="1685"/>
                  </a:moveTo>
                  <a:lnTo>
                    <a:pt x="26" y="1685"/>
                  </a:lnTo>
                  <a:moveTo>
                    <a:pt x="0" y="1406"/>
                  </a:moveTo>
                  <a:lnTo>
                    <a:pt x="26" y="1406"/>
                  </a:lnTo>
                  <a:moveTo>
                    <a:pt x="0" y="1124"/>
                  </a:moveTo>
                  <a:lnTo>
                    <a:pt x="26" y="1124"/>
                  </a:lnTo>
                  <a:moveTo>
                    <a:pt x="0" y="844"/>
                  </a:moveTo>
                  <a:lnTo>
                    <a:pt x="26" y="844"/>
                  </a:lnTo>
                  <a:moveTo>
                    <a:pt x="0" y="562"/>
                  </a:moveTo>
                  <a:lnTo>
                    <a:pt x="26" y="562"/>
                  </a:lnTo>
                  <a:moveTo>
                    <a:pt x="0" y="283"/>
                  </a:moveTo>
                  <a:lnTo>
                    <a:pt x="26" y="283"/>
                  </a:lnTo>
                  <a:moveTo>
                    <a:pt x="0" y="0"/>
                  </a:moveTo>
                  <a:lnTo>
                    <a:pt x="26" y="0"/>
                  </a:lnTo>
                </a:path>
              </a:pathLst>
            </a:custGeom>
            <a:noFill/>
            <a:ln w="635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4BC14EE8-D04C-437A-9DBA-92E8B81AF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3597"/>
              <a:ext cx="30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10,181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42B820B9-6EE8-49D3-B5F8-7293B6DAF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2801"/>
              <a:ext cx="25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1,162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id="{094A859E-CEA7-4F70-88DA-82DB3E597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2614"/>
              <a:ext cx="25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1,494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45FA8564-E075-44D4-849E-FF2EDF228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2400"/>
              <a:ext cx="258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</a:rPr>
                <a:t>1,534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9008F6C3-FE93-43C2-9A0D-B0809F4E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4309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80092C15-091D-4345-A3D9-C1ACA14D9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4028"/>
              <a:ext cx="1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2,000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4">
              <a:extLst>
                <a:ext uri="{FF2B5EF4-FFF2-40B4-BE49-F238E27FC236}">
                  <a16:creationId xmlns:a16="http://schemas.microsoft.com/office/drawing/2014/main" id="{83232B3F-A9B9-494A-9059-0E1CDF685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3746"/>
              <a:ext cx="1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4,000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35">
              <a:extLst>
                <a:ext uri="{FF2B5EF4-FFF2-40B4-BE49-F238E27FC236}">
                  <a16:creationId xmlns:a16="http://schemas.microsoft.com/office/drawing/2014/main" id="{6A6C8CD7-9481-4F81-A840-F83BB8629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3465"/>
              <a:ext cx="1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6,000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6">
              <a:extLst>
                <a:ext uri="{FF2B5EF4-FFF2-40B4-BE49-F238E27FC236}">
                  <a16:creationId xmlns:a16="http://schemas.microsoft.com/office/drawing/2014/main" id="{2912EC89-6426-4A2F-BF67-2E675AFFD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3186"/>
              <a:ext cx="1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8,000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7">
              <a:extLst>
                <a:ext uri="{FF2B5EF4-FFF2-40B4-BE49-F238E27FC236}">
                  <a16:creationId xmlns:a16="http://schemas.microsoft.com/office/drawing/2014/main" id="{FAAEA385-F970-44F4-8D3E-EAFB55A58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905"/>
              <a:ext cx="22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10,000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38">
              <a:extLst>
                <a:ext uri="{FF2B5EF4-FFF2-40B4-BE49-F238E27FC236}">
                  <a16:creationId xmlns:a16="http://schemas.microsoft.com/office/drawing/2014/main" id="{334E7C9F-9A84-439E-AE8A-06F89129D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623"/>
              <a:ext cx="22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12,000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39">
              <a:extLst>
                <a:ext uri="{FF2B5EF4-FFF2-40B4-BE49-F238E27FC236}">
                  <a16:creationId xmlns:a16="http://schemas.microsoft.com/office/drawing/2014/main" id="{E5D3F4E3-9A6F-4C58-8267-04AFDFD43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342"/>
              <a:ext cx="22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14,000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0">
              <a:extLst>
                <a:ext uri="{FF2B5EF4-FFF2-40B4-BE49-F238E27FC236}">
                  <a16:creationId xmlns:a16="http://schemas.microsoft.com/office/drawing/2014/main" id="{FE49B121-8E6C-4F4E-986B-F18D707BF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063"/>
              <a:ext cx="22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16,000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1">
              <a:extLst>
                <a:ext uri="{FF2B5EF4-FFF2-40B4-BE49-F238E27FC236}">
                  <a16:creationId xmlns:a16="http://schemas.microsoft.com/office/drawing/2014/main" id="{75E66B86-3EE0-43D8-8F51-36F164DFE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893"/>
              <a:ext cx="11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JOBS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2">
              <a:extLst>
                <a:ext uri="{FF2B5EF4-FFF2-40B4-BE49-F238E27FC236}">
                  <a16:creationId xmlns:a16="http://schemas.microsoft.com/office/drawing/2014/main" id="{E5F9524C-48FF-44D1-8A90-3D672EAF9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2348"/>
              <a:ext cx="48" cy="47"/>
            </a:xfrm>
            <a:prstGeom prst="rect">
              <a:avLst/>
            </a:prstGeom>
            <a:solidFill>
              <a:srgbClr val="005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3">
              <a:extLst>
                <a:ext uri="{FF2B5EF4-FFF2-40B4-BE49-F238E27FC236}">
                  <a16:creationId xmlns:a16="http://schemas.microsoft.com/office/drawing/2014/main" id="{0EF498F1-A7E9-4B61-A859-D5E83E8BF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2319"/>
              <a:ext cx="11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Health Care &amp; Social Assistance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4">
              <a:extLst>
                <a:ext uri="{FF2B5EF4-FFF2-40B4-BE49-F238E27FC236}">
                  <a16:creationId xmlns:a16="http://schemas.microsoft.com/office/drawing/2014/main" id="{F6F78897-1E57-411E-BE50-E1145BB94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2884"/>
              <a:ext cx="48" cy="4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0A81767B-F754-4584-9B0E-33BA5C40E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2853"/>
              <a:ext cx="8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Professional &amp; Technical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6">
              <a:extLst>
                <a:ext uri="{FF2B5EF4-FFF2-40B4-BE49-F238E27FC236}">
                  <a16:creationId xmlns:a16="http://schemas.microsoft.com/office/drawing/2014/main" id="{14BD8CDB-5B5A-482F-900B-A7CC994F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2958"/>
              <a:ext cx="2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Services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7">
              <a:extLst>
                <a:ext uri="{FF2B5EF4-FFF2-40B4-BE49-F238E27FC236}">
                  <a16:creationId xmlns:a16="http://schemas.microsoft.com/office/drawing/2014/main" id="{99DC71F4-EEB2-4AE7-88DB-E7BFE6397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3421"/>
              <a:ext cx="48" cy="4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8">
              <a:extLst>
                <a:ext uri="{FF2B5EF4-FFF2-40B4-BE49-F238E27FC236}">
                  <a16:creationId xmlns:a16="http://schemas.microsoft.com/office/drawing/2014/main" id="{DB300FF5-85CB-4362-A8B6-F7D2B5DAB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3390"/>
              <a:ext cx="103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Other Services (except Public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49">
              <a:extLst>
                <a:ext uri="{FF2B5EF4-FFF2-40B4-BE49-F238E27FC236}">
                  <a16:creationId xmlns:a16="http://schemas.microsoft.com/office/drawing/2014/main" id="{6A437F09-D2DF-4AF9-A080-32DA0D94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3494"/>
              <a:ext cx="5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Administration)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0">
              <a:extLst>
                <a:ext uri="{FF2B5EF4-FFF2-40B4-BE49-F238E27FC236}">
                  <a16:creationId xmlns:a16="http://schemas.microsoft.com/office/drawing/2014/main" id="{22EC9573-14FE-4ABB-92B5-F6B190989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3957"/>
              <a:ext cx="48" cy="44"/>
            </a:xfrm>
            <a:prstGeom prst="rect">
              <a:avLst/>
            </a:prstGeom>
            <a:solidFill>
              <a:srgbClr val="B59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1">
              <a:extLst>
                <a:ext uri="{FF2B5EF4-FFF2-40B4-BE49-F238E27FC236}">
                  <a16:creationId xmlns:a16="http://schemas.microsoft.com/office/drawing/2014/main" id="{2B0A9FA9-21AA-4283-BBA1-7E43351F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3926"/>
              <a:ext cx="30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All Other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4" name="Group 54">
            <a:extLst>
              <a:ext uri="{FF2B5EF4-FFF2-40B4-BE49-F238E27FC236}">
                <a16:creationId xmlns:a16="http://schemas.microsoft.com/office/drawing/2014/main" id="{643C67A0-61BA-4C7A-B06A-F6491B3701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3213" y="1947863"/>
            <a:ext cx="2828925" cy="635000"/>
            <a:chOff x="191" y="1227"/>
            <a:chExt cx="1782" cy="400"/>
          </a:xfrm>
        </p:grpSpPr>
        <p:sp>
          <p:nvSpPr>
            <p:cNvPr id="65" name="AutoShape 53">
              <a:extLst>
                <a:ext uri="{FF2B5EF4-FFF2-40B4-BE49-F238E27FC236}">
                  <a16:creationId xmlns:a16="http://schemas.microsoft.com/office/drawing/2014/main" id="{580B00AC-0CEC-482C-8EA7-ECE406D438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1" y="1227"/>
              <a:ext cx="178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5">
              <a:extLst>
                <a:ext uri="{FF2B5EF4-FFF2-40B4-BE49-F238E27FC236}">
                  <a16:creationId xmlns:a16="http://schemas.microsoft.com/office/drawing/2014/main" id="{A3B9890D-B957-4B38-8408-E815F3E5E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" y="1266"/>
              <a:ext cx="1426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$1.1 billion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7" name="Group 58">
            <a:extLst>
              <a:ext uri="{FF2B5EF4-FFF2-40B4-BE49-F238E27FC236}">
                <a16:creationId xmlns:a16="http://schemas.microsoft.com/office/drawing/2014/main" id="{4C916CA7-2BF0-4079-ABB3-FCE9AF7A05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38" y="3270252"/>
            <a:ext cx="2828925" cy="622301"/>
            <a:chOff x="21" y="2060"/>
            <a:chExt cx="1782" cy="392"/>
          </a:xfrm>
        </p:grpSpPr>
        <p:sp>
          <p:nvSpPr>
            <p:cNvPr id="68" name="AutoShape 57">
              <a:extLst>
                <a:ext uri="{FF2B5EF4-FFF2-40B4-BE49-F238E27FC236}">
                  <a16:creationId xmlns:a16="http://schemas.microsoft.com/office/drawing/2014/main" id="{94E3A271-8D92-4772-9E8C-29892F47E4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" y="2060"/>
              <a:ext cx="178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71482E66-06B3-4C8E-BB40-B2CB2C4DF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088"/>
              <a:ext cx="69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1.1%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62">
            <a:extLst>
              <a:ext uri="{FF2B5EF4-FFF2-40B4-BE49-F238E27FC236}">
                <a16:creationId xmlns:a16="http://schemas.microsoft.com/office/drawing/2014/main" id="{48B6D00F-2F0D-49FB-AB8F-0323C86B79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800" y="4479924"/>
            <a:ext cx="2828925" cy="633413"/>
            <a:chOff x="192" y="2822"/>
            <a:chExt cx="1782" cy="399"/>
          </a:xfrm>
        </p:grpSpPr>
        <p:sp>
          <p:nvSpPr>
            <p:cNvPr id="71" name="AutoShape 61">
              <a:extLst>
                <a:ext uri="{FF2B5EF4-FFF2-40B4-BE49-F238E27FC236}">
                  <a16:creationId xmlns:a16="http://schemas.microsoft.com/office/drawing/2014/main" id="{60C26EA0-C11E-4E27-9FB8-2BCCAA3741F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" y="2822"/>
              <a:ext cx="178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FB960AAE-27D8-423E-A44B-4F16245FC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2857"/>
              <a:ext cx="907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55A4"/>
                  </a:solidFill>
                  <a:effectLst/>
                  <a:latin typeface="Century Gothic" panose="020B0502020202020204" pitchFamily="34" charset="0"/>
                </a:rPr>
                <a:t>14,372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81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592</Words>
  <Application>Microsoft Office PowerPoint</Application>
  <PresentationFormat>On-screen Show (4:3)</PresentationFormat>
  <Paragraphs>169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Book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 Spending Impact  </vt:lpstr>
      <vt:lpstr>PowerPoint Presentation</vt:lpstr>
      <vt:lpstr>PowerPoint Presentation</vt:lpstr>
      <vt:lpstr>Student  Perspective</vt:lpstr>
      <vt:lpstr>PowerPoint Presentation</vt:lpstr>
      <vt:lpstr>PowerPoint Presentation</vt:lpstr>
      <vt:lpstr>PowerPoint Presentation</vt:lpstr>
      <vt:lpstr>The results of this study  were prepared by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Demonstrating the Value of</dc:title>
  <dc:creator>Annike Christophersen</dc:creator>
  <cp:lastModifiedBy>Melissa Lauricella</cp:lastModifiedBy>
  <cp:revision>414</cp:revision>
  <dcterms:created xsi:type="dcterms:W3CDTF">2016-10-11T00:46:43Z</dcterms:created>
  <dcterms:modified xsi:type="dcterms:W3CDTF">2018-08-08T18:13:03Z</dcterms:modified>
</cp:coreProperties>
</file>