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33CC33"/>
    <a:srgbClr val="FFCC00"/>
    <a:srgbClr val="92D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9" autoAdjust="0"/>
    <p:restoredTop sz="94343" autoAdjust="0"/>
  </p:normalViewPr>
  <p:slideViewPr>
    <p:cSldViewPr snapToGrid="0">
      <p:cViewPr varScale="1">
        <p:scale>
          <a:sx n="85" d="100"/>
          <a:sy n="85" d="100"/>
        </p:scale>
        <p:origin x="8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A05C-27A8-40C2-9D84-D4F7C098CE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7A0-2B9F-4DDE-8B0A-E747FEC8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7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A05C-27A8-40C2-9D84-D4F7C098CE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7A0-2B9F-4DDE-8B0A-E747FEC8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2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A05C-27A8-40C2-9D84-D4F7C098CE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7A0-2B9F-4DDE-8B0A-E747FEC8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9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A05C-27A8-40C2-9D84-D4F7C098CE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7A0-2B9F-4DDE-8B0A-E747FEC8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2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A05C-27A8-40C2-9D84-D4F7C098CE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7A0-2B9F-4DDE-8B0A-E747FEC8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6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A05C-27A8-40C2-9D84-D4F7C098CE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7A0-2B9F-4DDE-8B0A-E747FEC8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2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A05C-27A8-40C2-9D84-D4F7C098CE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7A0-2B9F-4DDE-8B0A-E747FEC8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A05C-27A8-40C2-9D84-D4F7C098CE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7A0-2B9F-4DDE-8B0A-E747FEC8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8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A05C-27A8-40C2-9D84-D4F7C098CE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7A0-2B9F-4DDE-8B0A-E747FEC8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5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A05C-27A8-40C2-9D84-D4F7C098CE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7A0-2B9F-4DDE-8B0A-E747FEC8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4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A05C-27A8-40C2-9D84-D4F7C098CE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7A0-2B9F-4DDE-8B0A-E747FEC8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4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0A05C-27A8-40C2-9D84-D4F7C098CEC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77A0-2B9F-4DDE-8B0A-E747FEC86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 descr="Spin the wheel" title="Wheel of Learning"/>
          <p:cNvGrpSpPr/>
          <p:nvPr/>
        </p:nvGrpSpPr>
        <p:grpSpPr>
          <a:xfrm>
            <a:off x="3804478" y="593967"/>
            <a:ext cx="6787128" cy="6192659"/>
            <a:chOff x="2706081" y="337140"/>
            <a:chExt cx="6787128" cy="6192659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082353" y="996904"/>
              <a:ext cx="2225675" cy="2568575"/>
            </a:xfrm>
            <a:custGeom>
              <a:avLst/>
              <a:gdLst>
                <a:gd name="T0" fmla="*/ 0 w 5841"/>
                <a:gd name="T1" fmla="*/ 0 h 6744"/>
                <a:gd name="T2" fmla="*/ 5841 w 5841"/>
                <a:gd name="T3" fmla="*/ 3372 h 6744"/>
                <a:gd name="T4" fmla="*/ 0 w 5841"/>
                <a:gd name="T5" fmla="*/ 6744 h 6744"/>
                <a:gd name="T6" fmla="*/ 0 w 5841"/>
                <a:gd name="T7" fmla="*/ 0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6744">
                  <a:moveTo>
                    <a:pt x="0" y="0"/>
                  </a:moveTo>
                  <a:cubicBezTo>
                    <a:pt x="2410" y="0"/>
                    <a:pt x="4637" y="1286"/>
                    <a:pt x="5841" y="3372"/>
                  </a:cubicBezTo>
                  <a:lnTo>
                    <a:pt x="0" y="6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7" descr="Number is 1" title="Number"/>
            <p:cNvSpPr>
              <a:spLocks/>
            </p:cNvSpPr>
            <p:nvPr/>
          </p:nvSpPr>
          <p:spPr bwMode="auto">
            <a:xfrm>
              <a:off x="6082353" y="2281191"/>
              <a:ext cx="2686050" cy="2570163"/>
            </a:xfrm>
            <a:custGeom>
              <a:avLst/>
              <a:gdLst>
                <a:gd name="T0" fmla="*/ 5841 w 7046"/>
                <a:gd name="T1" fmla="*/ 0 h 6745"/>
                <a:gd name="T2" fmla="*/ 5841 w 7046"/>
                <a:gd name="T3" fmla="*/ 6745 h 6745"/>
                <a:gd name="T4" fmla="*/ 0 w 7046"/>
                <a:gd name="T5" fmla="*/ 3372 h 6745"/>
                <a:gd name="T6" fmla="*/ 5841 w 7046"/>
                <a:gd name="T7" fmla="*/ 0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46" h="6745">
                  <a:moveTo>
                    <a:pt x="5841" y="0"/>
                  </a:moveTo>
                  <a:cubicBezTo>
                    <a:pt x="7046" y="2087"/>
                    <a:pt x="7046" y="4658"/>
                    <a:pt x="5841" y="6745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 descr="Number is 3" title="Number"/>
            <p:cNvSpPr>
              <a:spLocks/>
            </p:cNvSpPr>
            <p:nvPr/>
          </p:nvSpPr>
          <p:spPr bwMode="auto">
            <a:xfrm>
              <a:off x="6082353" y="3565479"/>
              <a:ext cx="2225675" cy="2570163"/>
            </a:xfrm>
            <a:custGeom>
              <a:avLst/>
              <a:gdLst>
                <a:gd name="T0" fmla="*/ 5841 w 5841"/>
                <a:gd name="T1" fmla="*/ 3373 h 6745"/>
                <a:gd name="T2" fmla="*/ 0 w 5841"/>
                <a:gd name="T3" fmla="*/ 6745 h 6745"/>
                <a:gd name="T4" fmla="*/ 0 w 5841"/>
                <a:gd name="T5" fmla="*/ 0 h 6745"/>
                <a:gd name="T6" fmla="*/ 5841 w 5841"/>
                <a:gd name="T7" fmla="*/ 3373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6745">
                  <a:moveTo>
                    <a:pt x="5841" y="3373"/>
                  </a:moveTo>
                  <a:cubicBezTo>
                    <a:pt x="4637" y="5459"/>
                    <a:pt x="2410" y="6745"/>
                    <a:pt x="0" y="6745"/>
                  </a:cubicBezTo>
                  <a:lnTo>
                    <a:pt x="0" y="0"/>
                  </a:lnTo>
                  <a:lnTo>
                    <a:pt x="5841" y="337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 descr="Number is 4" title="Number"/>
            <p:cNvSpPr>
              <a:spLocks/>
            </p:cNvSpPr>
            <p:nvPr/>
          </p:nvSpPr>
          <p:spPr bwMode="auto">
            <a:xfrm>
              <a:off x="3856678" y="3565479"/>
              <a:ext cx="2225675" cy="2570163"/>
            </a:xfrm>
            <a:custGeom>
              <a:avLst/>
              <a:gdLst>
                <a:gd name="T0" fmla="*/ 11681 w 11681"/>
                <a:gd name="T1" fmla="*/ 13489 h 13489"/>
                <a:gd name="T2" fmla="*/ 0 w 11681"/>
                <a:gd name="T3" fmla="*/ 6745 h 13489"/>
                <a:gd name="T4" fmla="*/ 11681 w 11681"/>
                <a:gd name="T5" fmla="*/ 0 h 13489"/>
                <a:gd name="T6" fmla="*/ 11681 w 1168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13489">
                  <a:moveTo>
                    <a:pt x="11681" y="13489"/>
                  </a:moveTo>
                  <a:cubicBezTo>
                    <a:pt x="6862" y="13489"/>
                    <a:pt x="2409" y="10918"/>
                    <a:pt x="0" y="6745"/>
                  </a:cubicBezTo>
                  <a:lnTo>
                    <a:pt x="11681" y="0"/>
                  </a:lnTo>
                  <a:lnTo>
                    <a:pt x="11681" y="13489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397890" y="2281191"/>
              <a:ext cx="2684463" cy="2570163"/>
            </a:xfrm>
            <a:custGeom>
              <a:avLst/>
              <a:gdLst>
                <a:gd name="T0" fmla="*/ 2410 w 14091"/>
                <a:gd name="T1" fmla="*/ 13489 h 13489"/>
                <a:gd name="T2" fmla="*/ 2410 w 14091"/>
                <a:gd name="T3" fmla="*/ 0 h 13489"/>
                <a:gd name="T4" fmla="*/ 14091 w 14091"/>
                <a:gd name="T5" fmla="*/ 6744 h 13489"/>
                <a:gd name="T6" fmla="*/ 2410 w 1409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91" h="13489">
                  <a:moveTo>
                    <a:pt x="2410" y="13489"/>
                  </a:moveTo>
                  <a:cubicBezTo>
                    <a:pt x="0" y="9315"/>
                    <a:pt x="0" y="4173"/>
                    <a:pt x="2410" y="0"/>
                  </a:cubicBezTo>
                  <a:lnTo>
                    <a:pt x="14091" y="6744"/>
                  </a:lnTo>
                  <a:lnTo>
                    <a:pt x="2410" y="1348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856678" y="996904"/>
              <a:ext cx="2225675" cy="2568575"/>
            </a:xfrm>
            <a:custGeom>
              <a:avLst/>
              <a:gdLst>
                <a:gd name="T0" fmla="*/ 0 w 11681"/>
                <a:gd name="T1" fmla="*/ 6744 h 13488"/>
                <a:gd name="T2" fmla="*/ 11681 w 11681"/>
                <a:gd name="T3" fmla="*/ 0 h 13488"/>
                <a:gd name="T4" fmla="*/ 11681 w 11681"/>
                <a:gd name="T5" fmla="*/ 13488 h 13488"/>
                <a:gd name="T6" fmla="*/ 0 w 11681"/>
                <a:gd name="T7" fmla="*/ 6744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13488">
                  <a:moveTo>
                    <a:pt x="0" y="6744"/>
                  </a:moveTo>
                  <a:cubicBezTo>
                    <a:pt x="2409" y="2571"/>
                    <a:pt x="6862" y="0"/>
                    <a:pt x="11681" y="0"/>
                  </a:cubicBezTo>
                  <a:lnTo>
                    <a:pt x="11681" y="13488"/>
                  </a:lnTo>
                  <a:lnTo>
                    <a:pt x="0" y="6744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>
              <a:hlinkClick r:id="rId2" action="ppaction://hlinksldjump"/>
            </p:cNvPr>
            <p:cNvSpPr txBox="1"/>
            <p:nvPr/>
          </p:nvSpPr>
          <p:spPr>
            <a:xfrm>
              <a:off x="7650803" y="2965314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2</a:t>
              </a:r>
            </a:p>
          </p:txBody>
        </p:sp>
        <p:sp>
          <p:nvSpPr>
            <p:cNvPr id="21" name="TextBox 20">
              <a:hlinkClick r:id="rId2" action="ppaction://hlinksldjump"/>
            </p:cNvPr>
            <p:cNvSpPr txBox="1"/>
            <p:nvPr/>
          </p:nvSpPr>
          <p:spPr>
            <a:xfrm rot="3600000">
              <a:off x="6406466" y="5008430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3</a:t>
              </a:r>
            </a:p>
          </p:txBody>
        </p:sp>
        <p:sp>
          <p:nvSpPr>
            <p:cNvPr id="22" name="TextBox 21">
              <a:hlinkClick r:id="rId2" action="ppaction://hlinksldjump"/>
            </p:cNvPr>
            <p:cNvSpPr txBox="1"/>
            <p:nvPr/>
          </p:nvSpPr>
          <p:spPr>
            <a:xfrm rot="7200000">
              <a:off x="3984657" y="5008431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4</a:t>
              </a:r>
            </a:p>
          </p:txBody>
        </p:sp>
        <p:sp>
          <p:nvSpPr>
            <p:cNvPr id="23" name="TextBox 22">
              <a:hlinkClick r:id="rId2" action="ppaction://hlinksldjump"/>
            </p:cNvPr>
            <p:cNvSpPr txBox="1"/>
            <p:nvPr/>
          </p:nvSpPr>
          <p:spPr>
            <a:xfrm rot="10800000">
              <a:off x="2706081" y="2965313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5</a:t>
              </a:r>
            </a:p>
          </p:txBody>
        </p:sp>
        <p:sp>
          <p:nvSpPr>
            <p:cNvPr id="25" name="TextBox 24">
              <a:hlinkClick r:id="rId2" action="ppaction://hlinksldjump"/>
            </p:cNvPr>
            <p:cNvSpPr txBox="1"/>
            <p:nvPr/>
          </p:nvSpPr>
          <p:spPr>
            <a:xfrm rot="18000000">
              <a:off x="6344372" y="658181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1</a:t>
              </a:r>
            </a:p>
          </p:txBody>
        </p:sp>
        <p:sp>
          <p:nvSpPr>
            <p:cNvPr id="29" name="TextBox 28">
              <a:hlinkClick r:id="rId2" action="ppaction://hlinksldjump"/>
            </p:cNvPr>
            <p:cNvSpPr txBox="1"/>
            <p:nvPr/>
          </p:nvSpPr>
          <p:spPr>
            <a:xfrm rot="14400000">
              <a:off x="3965044" y="658178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6</a:t>
              </a:r>
            </a:p>
          </p:txBody>
        </p:sp>
      </p:grpSp>
      <p:sp>
        <p:nvSpPr>
          <p:cNvPr id="32" name="Left Arrow 31" descr="Arrow points to question number" title="Arrow"/>
          <p:cNvSpPr/>
          <p:nvPr/>
        </p:nvSpPr>
        <p:spPr>
          <a:xfrm>
            <a:off x="9710465" y="3569820"/>
            <a:ext cx="1992573" cy="504967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9207" y="1920582"/>
            <a:ext cx="38784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San serif"/>
              </a:rPr>
              <a:t>Click on the    Wheel to spin</a:t>
            </a:r>
          </a:p>
          <a:p>
            <a:endParaRPr lang="en-US" sz="1200" dirty="0">
              <a:latin typeface="San serif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latin typeface="San serif"/>
              </a:rPr>
              <a:t>Click on the Wheel to stop it</a:t>
            </a:r>
          </a:p>
          <a:p>
            <a:endParaRPr lang="en-US" sz="1200" dirty="0">
              <a:latin typeface="San serif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>
                <a:latin typeface="San serif"/>
              </a:rPr>
              <a:t>Click on the number to go to the question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1032753" y="722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Wheel of Learning</a:t>
            </a:r>
          </a:p>
        </p:txBody>
      </p:sp>
    </p:spTree>
    <p:extLst>
      <p:ext uri="{BB962C8B-B14F-4D97-AF65-F5344CB8AC3E}">
        <p14:creationId xmlns:p14="http://schemas.microsoft.com/office/powerpoint/2010/main" val="8535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Save" title="Answer Tex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1362"/>
              </p:ext>
            </p:extLst>
          </p:nvPr>
        </p:nvGraphicFramePr>
        <p:xfrm>
          <a:off x="3410858" y="1731522"/>
          <a:ext cx="8127999" cy="4733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672677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661203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89886010"/>
                    </a:ext>
                  </a:extLst>
                </a:gridCol>
              </a:tblGrid>
              <a:tr h="2366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68702"/>
                  </a:ext>
                </a:extLst>
              </a:tr>
              <a:tr h="2366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37432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Puzzle Answer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464" y="2159749"/>
            <a:ext cx="2704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Answer</a:t>
            </a:r>
          </a:p>
        </p:txBody>
      </p:sp>
      <p:cxnSp>
        <p:nvCxnSpPr>
          <p:cNvPr id="11" name="Straight Arrow Connector 10" descr="Click on the answer box" title="Arrow"/>
          <p:cNvCxnSpPr/>
          <p:nvPr/>
        </p:nvCxnSpPr>
        <p:spPr>
          <a:xfrm flipV="1">
            <a:off x="2937754" y="2934929"/>
            <a:ext cx="3433549" cy="21683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6371303" y="2473264"/>
            <a:ext cx="2433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7331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 descr="Spin the wheel" title="Wheel of Learning"/>
          <p:cNvGrpSpPr/>
          <p:nvPr/>
        </p:nvGrpSpPr>
        <p:grpSpPr>
          <a:xfrm>
            <a:off x="3804478" y="593967"/>
            <a:ext cx="6787128" cy="6192659"/>
            <a:chOff x="2706081" y="337140"/>
            <a:chExt cx="6787128" cy="6192659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082353" y="996904"/>
              <a:ext cx="2225675" cy="2568575"/>
            </a:xfrm>
            <a:custGeom>
              <a:avLst/>
              <a:gdLst>
                <a:gd name="T0" fmla="*/ 0 w 5841"/>
                <a:gd name="T1" fmla="*/ 0 h 6744"/>
                <a:gd name="T2" fmla="*/ 5841 w 5841"/>
                <a:gd name="T3" fmla="*/ 3372 h 6744"/>
                <a:gd name="T4" fmla="*/ 0 w 5841"/>
                <a:gd name="T5" fmla="*/ 6744 h 6744"/>
                <a:gd name="T6" fmla="*/ 0 w 5841"/>
                <a:gd name="T7" fmla="*/ 0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6744">
                  <a:moveTo>
                    <a:pt x="0" y="0"/>
                  </a:moveTo>
                  <a:cubicBezTo>
                    <a:pt x="2410" y="0"/>
                    <a:pt x="4637" y="1286"/>
                    <a:pt x="5841" y="3372"/>
                  </a:cubicBezTo>
                  <a:lnTo>
                    <a:pt x="0" y="6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7" descr="Number is 1" title="Number"/>
            <p:cNvSpPr>
              <a:spLocks/>
            </p:cNvSpPr>
            <p:nvPr/>
          </p:nvSpPr>
          <p:spPr bwMode="auto">
            <a:xfrm>
              <a:off x="6082353" y="2281191"/>
              <a:ext cx="2686050" cy="2570163"/>
            </a:xfrm>
            <a:custGeom>
              <a:avLst/>
              <a:gdLst>
                <a:gd name="T0" fmla="*/ 5841 w 7046"/>
                <a:gd name="T1" fmla="*/ 0 h 6745"/>
                <a:gd name="T2" fmla="*/ 5841 w 7046"/>
                <a:gd name="T3" fmla="*/ 6745 h 6745"/>
                <a:gd name="T4" fmla="*/ 0 w 7046"/>
                <a:gd name="T5" fmla="*/ 3372 h 6745"/>
                <a:gd name="T6" fmla="*/ 5841 w 7046"/>
                <a:gd name="T7" fmla="*/ 0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46" h="6745">
                  <a:moveTo>
                    <a:pt x="5841" y="0"/>
                  </a:moveTo>
                  <a:cubicBezTo>
                    <a:pt x="7046" y="2087"/>
                    <a:pt x="7046" y="4658"/>
                    <a:pt x="5841" y="6745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 descr="Number is 3" title="Number"/>
            <p:cNvSpPr>
              <a:spLocks/>
            </p:cNvSpPr>
            <p:nvPr/>
          </p:nvSpPr>
          <p:spPr bwMode="auto">
            <a:xfrm>
              <a:off x="6082353" y="3565479"/>
              <a:ext cx="2225675" cy="2570163"/>
            </a:xfrm>
            <a:custGeom>
              <a:avLst/>
              <a:gdLst>
                <a:gd name="T0" fmla="*/ 5841 w 5841"/>
                <a:gd name="T1" fmla="*/ 3373 h 6745"/>
                <a:gd name="T2" fmla="*/ 0 w 5841"/>
                <a:gd name="T3" fmla="*/ 6745 h 6745"/>
                <a:gd name="T4" fmla="*/ 0 w 5841"/>
                <a:gd name="T5" fmla="*/ 0 h 6745"/>
                <a:gd name="T6" fmla="*/ 5841 w 5841"/>
                <a:gd name="T7" fmla="*/ 3373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6745">
                  <a:moveTo>
                    <a:pt x="5841" y="3373"/>
                  </a:moveTo>
                  <a:cubicBezTo>
                    <a:pt x="4637" y="5459"/>
                    <a:pt x="2410" y="6745"/>
                    <a:pt x="0" y="6745"/>
                  </a:cubicBezTo>
                  <a:lnTo>
                    <a:pt x="0" y="0"/>
                  </a:lnTo>
                  <a:lnTo>
                    <a:pt x="5841" y="337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 descr="Number is 4" title="Number"/>
            <p:cNvSpPr>
              <a:spLocks/>
            </p:cNvSpPr>
            <p:nvPr/>
          </p:nvSpPr>
          <p:spPr bwMode="auto">
            <a:xfrm>
              <a:off x="3856678" y="3565479"/>
              <a:ext cx="2225675" cy="2570163"/>
            </a:xfrm>
            <a:custGeom>
              <a:avLst/>
              <a:gdLst>
                <a:gd name="T0" fmla="*/ 11681 w 11681"/>
                <a:gd name="T1" fmla="*/ 13489 h 13489"/>
                <a:gd name="T2" fmla="*/ 0 w 11681"/>
                <a:gd name="T3" fmla="*/ 6745 h 13489"/>
                <a:gd name="T4" fmla="*/ 11681 w 11681"/>
                <a:gd name="T5" fmla="*/ 0 h 13489"/>
                <a:gd name="T6" fmla="*/ 11681 w 1168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13489">
                  <a:moveTo>
                    <a:pt x="11681" y="13489"/>
                  </a:moveTo>
                  <a:cubicBezTo>
                    <a:pt x="6862" y="13489"/>
                    <a:pt x="2409" y="10918"/>
                    <a:pt x="0" y="6745"/>
                  </a:cubicBezTo>
                  <a:lnTo>
                    <a:pt x="11681" y="0"/>
                  </a:lnTo>
                  <a:lnTo>
                    <a:pt x="11681" y="13489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397890" y="2281191"/>
              <a:ext cx="2684463" cy="2570163"/>
            </a:xfrm>
            <a:custGeom>
              <a:avLst/>
              <a:gdLst>
                <a:gd name="T0" fmla="*/ 2410 w 14091"/>
                <a:gd name="T1" fmla="*/ 13489 h 13489"/>
                <a:gd name="T2" fmla="*/ 2410 w 14091"/>
                <a:gd name="T3" fmla="*/ 0 h 13489"/>
                <a:gd name="T4" fmla="*/ 14091 w 14091"/>
                <a:gd name="T5" fmla="*/ 6744 h 13489"/>
                <a:gd name="T6" fmla="*/ 2410 w 1409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91" h="13489">
                  <a:moveTo>
                    <a:pt x="2410" y="13489"/>
                  </a:moveTo>
                  <a:cubicBezTo>
                    <a:pt x="0" y="9315"/>
                    <a:pt x="0" y="4173"/>
                    <a:pt x="2410" y="0"/>
                  </a:cubicBezTo>
                  <a:lnTo>
                    <a:pt x="14091" y="6744"/>
                  </a:lnTo>
                  <a:lnTo>
                    <a:pt x="2410" y="1348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856678" y="996904"/>
              <a:ext cx="2225675" cy="2568575"/>
            </a:xfrm>
            <a:custGeom>
              <a:avLst/>
              <a:gdLst>
                <a:gd name="T0" fmla="*/ 0 w 11681"/>
                <a:gd name="T1" fmla="*/ 6744 h 13488"/>
                <a:gd name="T2" fmla="*/ 11681 w 11681"/>
                <a:gd name="T3" fmla="*/ 0 h 13488"/>
                <a:gd name="T4" fmla="*/ 11681 w 11681"/>
                <a:gd name="T5" fmla="*/ 13488 h 13488"/>
                <a:gd name="T6" fmla="*/ 0 w 11681"/>
                <a:gd name="T7" fmla="*/ 6744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13488">
                  <a:moveTo>
                    <a:pt x="0" y="6744"/>
                  </a:moveTo>
                  <a:cubicBezTo>
                    <a:pt x="2409" y="2571"/>
                    <a:pt x="6862" y="0"/>
                    <a:pt x="11681" y="0"/>
                  </a:cubicBezTo>
                  <a:lnTo>
                    <a:pt x="11681" y="13488"/>
                  </a:lnTo>
                  <a:lnTo>
                    <a:pt x="0" y="6744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>
              <a:hlinkClick r:id="rId2" action="ppaction://hlinksldjump"/>
            </p:cNvPr>
            <p:cNvSpPr txBox="1"/>
            <p:nvPr/>
          </p:nvSpPr>
          <p:spPr>
            <a:xfrm>
              <a:off x="7650803" y="2965314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2</a:t>
              </a:r>
            </a:p>
          </p:txBody>
        </p:sp>
        <p:sp>
          <p:nvSpPr>
            <p:cNvPr id="21" name="TextBox 20">
              <a:hlinkClick r:id="rId2" action="ppaction://hlinksldjump"/>
            </p:cNvPr>
            <p:cNvSpPr txBox="1"/>
            <p:nvPr/>
          </p:nvSpPr>
          <p:spPr>
            <a:xfrm rot="3600000">
              <a:off x="6406466" y="5008430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3</a:t>
              </a:r>
            </a:p>
          </p:txBody>
        </p:sp>
        <p:sp>
          <p:nvSpPr>
            <p:cNvPr id="22" name="TextBox 21">
              <a:hlinkClick r:id="rId2" action="ppaction://hlinksldjump"/>
            </p:cNvPr>
            <p:cNvSpPr txBox="1"/>
            <p:nvPr/>
          </p:nvSpPr>
          <p:spPr>
            <a:xfrm rot="7200000">
              <a:off x="3984657" y="5008431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4</a:t>
              </a:r>
            </a:p>
          </p:txBody>
        </p:sp>
        <p:sp>
          <p:nvSpPr>
            <p:cNvPr id="23" name="TextBox 22">
              <a:hlinkClick r:id="rId2" action="ppaction://hlinksldjump"/>
            </p:cNvPr>
            <p:cNvSpPr txBox="1"/>
            <p:nvPr/>
          </p:nvSpPr>
          <p:spPr>
            <a:xfrm rot="10800000">
              <a:off x="2706081" y="2965313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5</a:t>
              </a:r>
            </a:p>
          </p:txBody>
        </p:sp>
        <p:sp>
          <p:nvSpPr>
            <p:cNvPr id="25" name="TextBox 24">
              <a:hlinkClick r:id="rId2" action="ppaction://hlinksldjump"/>
            </p:cNvPr>
            <p:cNvSpPr txBox="1"/>
            <p:nvPr/>
          </p:nvSpPr>
          <p:spPr>
            <a:xfrm rot="18000000">
              <a:off x="6344372" y="658181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1</a:t>
              </a:r>
            </a:p>
          </p:txBody>
        </p:sp>
        <p:sp>
          <p:nvSpPr>
            <p:cNvPr id="29" name="TextBox 28">
              <a:hlinkClick r:id="rId2" action="ppaction://hlinksldjump"/>
            </p:cNvPr>
            <p:cNvSpPr txBox="1"/>
            <p:nvPr/>
          </p:nvSpPr>
          <p:spPr>
            <a:xfrm rot="14400000">
              <a:off x="3965044" y="658178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6</a:t>
              </a:r>
            </a:p>
          </p:txBody>
        </p:sp>
      </p:grpSp>
      <p:sp>
        <p:nvSpPr>
          <p:cNvPr id="32" name="Left Arrow 31" descr="Arrow points to question number" title="Arrow"/>
          <p:cNvSpPr/>
          <p:nvPr/>
        </p:nvSpPr>
        <p:spPr>
          <a:xfrm>
            <a:off x="9710465" y="3569820"/>
            <a:ext cx="1992573" cy="504967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9207" y="1920582"/>
            <a:ext cx="38784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San serif"/>
              </a:rPr>
              <a:t>Click on the    Wheel to spin</a:t>
            </a:r>
          </a:p>
          <a:p>
            <a:endParaRPr lang="en-US" sz="1200" dirty="0">
              <a:latin typeface="San serif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latin typeface="San serif"/>
              </a:rPr>
              <a:t>Click on the Wheel to stop it</a:t>
            </a:r>
          </a:p>
          <a:p>
            <a:endParaRPr lang="en-US" sz="1200" dirty="0">
              <a:latin typeface="San serif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>
                <a:latin typeface="San serif"/>
              </a:rPr>
              <a:t>Click on the number to go to the question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1032753" y="722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Wheel of Learning</a:t>
            </a:r>
          </a:p>
        </p:txBody>
      </p:sp>
    </p:spTree>
    <p:extLst>
      <p:ext uri="{BB962C8B-B14F-4D97-AF65-F5344CB8AC3E}">
        <p14:creationId xmlns:p14="http://schemas.microsoft.com/office/powerpoint/2010/main" val="580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 descr="Answer the question" title="Question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95779"/>
              </p:ext>
            </p:extLst>
          </p:nvPr>
        </p:nvGraphicFramePr>
        <p:xfrm>
          <a:off x="3761669" y="1415844"/>
          <a:ext cx="8055428" cy="5154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6762">
                  <a:extLst>
                    <a:ext uri="{9D8B030D-6E8A-4147-A177-3AD203B41FA5}">
                      <a16:colId xmlns:a16="http://schemas.microsoft.com/office/drawing/2014/main" val="2945091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235437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24136733"/>
                    </a:ext>
                  </a:extLst>
                </a:gridCol>
              </a:tblGrid>
              <a:tr h="25770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17463"/>
                  </a:ext>
                </a:extLst>
              </a:tr>
              <a:tr h="25770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92973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6786" y="1690688"/>
            <a:ext cx="31295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latin typeface="San serif"/>
              </a:rPr>
              <a:t>Answer the Question</a:t>
            </a:r>
          </a:p>
          <a:p>
            <a:pPr marL="342900" indent="-342900">
              <a:buAutoNum type="arabicPeriod"/>
            </a:pPr>
            <a:endParaRPr lang="en-US" sz="3200" dirty="0">
              <a:latin typeface="San serif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San serif"/>
              </a:rPr>
              <a:t>Click on the Question to see the answer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01497" y="249644"/>
            <a:ext cx="10515600" cy="105511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Question 3</a:t>
            </a:r>
          </a:p>
        </p:txBody>
      </p:sp>
      <p:cxnSp>
        <p:nvCxnSpPr>
          <p:cNvPr id="10" name="Straight Arrow Connector 9" descr="Click on the question" title="Arrow"/>
          <p:cNvCxnSpPr/>
          <p:nvPr/>
        </p:nvCxnSpPr>
        <p:spPr>
          <a:xfrm flipV="1">
            <a:off x="2890684" y="2967961"/>
            <a:ext cx="6459793" cy="969858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 descr="How much did the College save on energy from 2015 - 2020?" title="Question">
            <a:hlinkClick r:id="rId2" action="ppaction://hlinksldjump"/>
          </p:cNvPr>
          <p:cNvSpPr txBox="1"/>
          <p:nvPr/>
        </p:nvSpPr>
        <p:spPr>
          <a:xfrm>
            <a:off x="9209316" y="1675662"/>
            <a:ext cx="2423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>
                <a:latin typeface="San serif"/>
              </a:rPr>
              <a:t>Do solar panels generate electricity in the Winter?</a:t>
            </a:r>
          </a:p>
        </p:txBody>
      </p:sp>
    </p:spTree>
    <p:extLst>
      <p:ext uri="{BB962C8B-B14F-4D97-AF65-F5344CB8AC3E}">
        <p14:creationId xmlns:p14="http://schemas.microsoft.com/office/powerpoint/2010/main" val="283033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 title="Answer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16814"/>
              </p:ext>
            </p:extLst>
          </p:nvPr>
        </p:nvGraphicFramePr>
        <p:xfrm>
          <a:off x="3782978" y="1474839"/>
          <a:ext cx="7895772" cy="4925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1924">
                  <a:extLst>
                    <a:ext uri="{9D8B030D-6E8A-4147-A177-3AD203B41FA5}">
                      <a16:colId xmlns:a16="http://schemas.microsoft.com/office/drawing/2014/main" val="1055683068"/>
                    </a:ext>
                  </a:extLst>
                </a:gridCol>
                <a:gridCol w="2631924">
                  <a:extLst>
                    <a:ext uri="{9D8B030D-6E8A-4147-A177-3AD203B41FA5}">
                      <a16:colId xmlns:a16="http://schemas.microsoft.com/office/drawing/2014/main" val="3740989601"/>
                    </a:ext>
                  </a:extLst>
                </a:gridCol>
                <a:gridCol w="2631924">
                  <a:extLst>
                    <a:ext uri="{9D8B030D-6E8A-4147-A177-3AD203B41FA5}">
                      <a16:colId xmlns:a16="http://schemas.microsoft.com/office/drawing/2014/main" val="3775086894"/>
                    </a:ext>
                  </a:extLst>
                </a:gridCol>
              </a:tblGrid>
              <a:tr h="24625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73757"/>
                  </a:ext>
                </a:extLst>
              </a:tr>
              <a:tr h="24625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624705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37395" y="130252"/>
            <a:ext cx="4445000" cy="12062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Answer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098" y="2700128"/>
            <a:ext cx="3171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Answer box to see the puzzle piece</a:t>
            </a:r>
          </a:p>
        </p:txBody>
      </p:sp>
      <p:cxnSp>
        <p:nvCxnSpPr>
          <p:cNvPr id="10" name="Straight Arrow Connector 9" descr="Click on the answer box" title="Arrow"/>
          <p:cNvCxnSpPr/>
          <p:nvPr/>
        </p:nvCxnSpPr>
        <p:spPr>
          <a:xfrm flipV="1">
            <a:off x="3141406" y="3141407"/>
            <a:ext cx="6222816" cy="87015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 descr="Over $6M" title="Answer">
            <a:hlinkClick r:id="rId2" action="ppaction://hlinksldjump"/>
          </p:cNvPr>
          <p:cNvSpPr txBox="1"/>
          <p:nvPr/>
        </p:nvSpPr>
        <p:spPr>
          <a:xfrm>
            <a:off x="9403886" y="1792187"/>
            <a:ext cx="2274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an serif"/>
              </a:rPr>
              <a:t>Yes, but not as much as in the Summer.</a:t>
            </a:r>
          </a:p>
        </p:txBody>
      </p:sp>
    </p:spTree>
    <p:extLst>
      <p:ext uri="{BB962C8B-B14F-4D97-AF65-F5344CB8AC3E}">
        <p14:creationId xmlns:p14="http://schemas.microsoft.com/office/powerpoint/2010/main" val="337527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4009" y="496906"/>
            <a:ext cx="10097310" cy="1325563"/>
          </a:xfrm>
        </p:spPr>
        <p:txBody>
          <a:bodyPr/>
          <a:lstStyle/>
          <a:p>
            <a:r>
              <a:rPr lang="en-US" b="1" dirty="0">
                <a:solidFill>
                  <a:srgbClr val="4472C4"/>
                </a:solidFill>
                <a:latin typeface="San serif"/>
              </a:rPr>
              <a:t>Guess what the puzzle piece means in words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009" y="2334638"/>
            <a:ext cx="34630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puzzle piece to see the answer</a:t>
            </a:r>
          </a:p>
        </p:txBody>
      </p:sp>
      <p:graphicFrame>
        <p:nvGraphicFramePr>
          <p:cNvPr id="3" name="Table 2" descr="Guess what the puzzle piece means in words" title="Puzzle Piec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441337"/>
              </p:ext>
            </p:extLst>
          </p:nvPr>
        </p:nvGraphicFramePr>
        <p:xfrm>
          <a:off x="3784060" y="1498005"/>
          <a:ext cx="8127999" cy="4917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627984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78163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29786000"/>
                    </a:ext>
                  </a:extLst>
                </a:gridCol>
              </a:tblGrid>
              <a:tr h="2458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54832"/>
                  </a:ext>
                </a:extLst>
              </a:tr>
              <a:tr h="2458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524741"/>
                  </a:ext>
                </a:extLst>
              </a:tr>
            </a:tbl>
          </a:graphicData>
        </a:graphic>
      </p:graphicFrame>
      <p:cxnSp>
        <p:nvCxnSpPr>
          <p:cNvPr id="10" name="Straight Arrow Connector 9" descr="Click on the puzzle piece" title="Arrow"/>
          <p:cNvCxnSpPr/>
          <p:nvPr/>
        </p:nvCxnSpPr>
        <p:spPr>
          <a:xfrm flipV="1">
            <a:off x="3268494" y="2859067"/>
            <a:ext cx="5966833" cy="37051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 descr="Guess what the puzzle piece means in words" title="Puzzle Piece"/>
          <p:cNvGrpSpPr/>
          <p:nvPr/>
        </p:nvGrpSpPr>
        <p:grpSpPr>
          <a:xfrm>
            <a:off x="9380991" y="1390882"/>
            <a:ext cx="2385404" cy="2496512"/>
            <a:chOff x="9380991" y="1390882"/>
            <a:chExt cx="2385404" cy="2496512"/>
          </a:xfrm>
        </p:grpSpPr>
        <p:grpSp>
          <p:nvGrpSpPr>
            <p:cNvPr id="18" name="Group 17"/>
            <p:cNvGrpSpPr/>
            <p:nvPr/>
          </p:nvGrpSpPr>
          <p:grpSpPr>
            <a:xfrm>
              <a:off x="9380991" y="1538703"/>
              <a:ext cx="1356851" cy="1275217"/>
              <a:chOff x="741377" y="4045266"/>
              <a:chExt cx="1356851" cy="1275217"/>
            </a:xfrm>
          </p:grpSpPr>
          <p:pic>
            <p:nvPicPr>
              <p:cNvPr id="19" name="Picture 18" descr="Guess what the puzzle piece means in words" title="Puzzle Pie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1377" y="4049715"/>
                <a:ext cx="1356851" cy="1270768"/>
              </a:xfrm>
              <a:prstGeom prst="rect">
                <a:avLst/>
              </a:prstGeom>
            </p:spPr>
          </p:pic>
          <p:sp>
            <p:nvSpPr>
              <p:cNvPr id="20" name="Oval Callout 19"/>
              <p:cNvSpPr/>
              <p:nvPr/>
            </p:nvSpPr>
            <p:spPr>
              <a:xfrm>
                <a:off x="1485655" y="4095843"/>
                <a:ext cx="563359" cy="401767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570706" y="4045266"/>
                <a:ext cx="257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?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848759" y="1390882"/>
              <a:ext cx="63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+</a:t>
              </a:r>
            </a:p>
          </p:txBody>
        </p:sp>
        <p:pic>
          <p:nvPicPr>
            <p:cNvPr id="23" name="Picture 22" descr="Guess what the puzzle piece means in words" title="Puzzle Pie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07677" y="2859067"/>
              <a:ext cx="1958718" cy="1028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22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Save" title="Answer Tex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1362"/>
              </p:ext>
            </p:extLst>
          </p:nvPr>
        </p:nvGraphicFramePr>
        <p:xfrm>
          <a:off x="3410858" y="1731522"/>
          <a:ext cx="8127999" cy="4733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672677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661203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89886010"/>
                    </a:ext>
                  </a:extLst>
                </a:gridCol>
              </a:tblGrid>
              <a:tr h="2366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68702"/>
                  </a:ext>
                </a:extLst>
              </a:tr>
              <a:tr h="2366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37432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257" y="16611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Puzzle Answer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464" y="2159749"/>
            <a:ext cx="2704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Answer</a:t>
            </a:r>
          </a:p>
        </p:txBody>
      </p:sp>
      <p:cxnSp>
        <p:nvCxnSpPr>
          <p:cNvPr id="11" name="Straight Arrow Connector 10" descr="Click on the answer box" title="Arrow"/>
          <p:cNvCxnSpPr/>
          <p:nvPr/>
        </p:nvCxnSpPr>
        <p:spPr>
          <a:xfrm flipV="1">
            <a:off x="2937754" y="3067665"/>
            <a:ext cx="5982562" cy="84098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9012844" y="2682944"/>
            <a:ext cx="2433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Purchase</a:t>
            </a:r>
          </a:p>
        </p:txBody>
      </p:sp>
    </p:spTree>
    <p:extLst>
      <p:ext uri="{BB962C8B-B14F-4D97-AF65-F5344CB8AC3E}">
        <p14:creationId xmlns:p14="http://schemas.microsoft.com/office/powerpoint/2010/main" val="262450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 descr="Spin the wheel" title="Wheel of Learning"/>
          <p:cNvGrpSpPr/>
          <p:nvPr/>
        </p:nvGrpSpPr>
        <p:grpSpPr>
          <a:xfrm>
            <a:off x="3804478" y="593967"/>
            <a:ext cx="6787128" cy="6192659"/>
            <a:chOff x="2706081" y="337140"/>
            <a:chExt cx="6787128" cy="6192659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082353" y="996904"/>
              <a:ext cx="2225675" cy="2568575"/>
            </a:xfrm>
            <a:custGeom>
              <a:avLst/>
              <a:gdLst>
                <a:gd name="T0" fmla="*/ 0 w 5841"/>
                <a:gd name="T1" fmla="*/ 0 h 6744"/>
                <a:gd name="T2" fmla="*/ 5841 w 5841"/>
                <a:gd name="T3" fmla="*/ 3372 h 6744"/>
                <a:gd name="T4" fmla="*/ 0 w 5841"/>
                <a:gd name="T5" fmla="*/ 6744 h 6744"/>
                <a:gd name="T6" fmla="*/ 0 w 5841"/>
                <a:gd name="T7" fmla="*/ 0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6744">
                  <a:moveTo>
                    <a:pt x="0" y="0"/>
                  </a:moveTo>
                  <a:cubicBezTo>
                    <a:pt x="2410" y="0"/>
                    <a:pt x="4637" y="1286"/>
                    <a:pt x="5841" y="3372"/>
                  </a:cubicBezTo>
                  <a:lnTo>
                    <a:pt x="0" y="6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7" descr="Number is 1" title="Number"/>
            <p:cNvSpPr>
              <a:spLocks/>
            </p:cNvSpPr>
            <p:nvPr/>
          </p:nvSpPr>
          <p:spPr bwMode="auto">
            <a:xfrm>
              <a:off x="6082353" y="2281191"/>
              <a:ext cx="2686050" cy="2570163"/>
            </a:xfrm>
            <a:custGeom>
              <a:avLst/>
              <a:gdLst>
                <a:gd name="T0" fmla="*/ 5841 w 7046"/>
                <a:gd name="T1" fmla="*/ 0 h 6745"/>
                <a:gd name="T2" fmla="*/ 5841 w 7046"/>
                <a:gd name="T3" fmla="*/ 6745 h 6745"/>
                <a:gd name="T4" fmla="*/ 0 w 7046"/>
                <a:gd name="T5" fmla="*/ 3372 h 6745"/>
                <a:gd name="T6" fmla="*/ 5841 w 7046"/>
                <a:gd name="T7" fmla="*/ 0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46" h="6745">
                  <a:moveTo>
                    <a:pt x="5841" y="0"/>
                  </a:moveTo>
                  <a:cubicBezTo>
                    <a:pt x="7046" y="2087"/>
                    <a:pt x="7046" y="4658"/>
                    <a:pt x="5841" y="6745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 descr="Number is 3" title="Number"/>
            <p:cNvSpPr>
              <a:spLocks/>
            </p:cNvSpPr>
            <p:nvPr/>
          </p:nvSpPr>
          <p:spPr bwMode="auto">
            <a:xfrm>
              <a:off x="6082353" y="3565479"/>
              <a:ext cx="2225675" cy="2570163"/>
            </a:xfrm>
            <a:custGeom>
              <a:avLst/>
              <a:gdLst>
                <a:gd name="T0" fmla="*/ 5841 w 5841"/>
                <a:gd name="T1" fmla="*/ 3373 h 6745"/>
                <a:gd name="T2" fmla="*/ 0 w 5841"/>
                <a:gd name="T3" fmla="*/ 6745 h 6745"/>
                <a:gd name="T4" fmla="*/ 0 w 5841"/>
                <a:gd name="T5" fmla="*/ 0 h 6745"/>
                <a:gd name="T6" fmla="*/ 5841 w 5841"/>
                <a:gd name="T7" fmla="*/ 3373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6745">
                  <a:moveTo>
                    <a:pt x="5841" y="3373"/>
                  </a:moveTo>
                  <a:cubicBezTo>
                    <a:pt x="4637" y="5459"/>
                    <a:pt x="2410" y="6745"/>
                    <a:pt x="0" y="6745"/>
                  </a:cubicBezTo>
                  <a:lnTo>
                    <a:pt x="0" y="0"/>
                  </a:lnTo>
                  <a:lnTo>
                    <a:pt x="5841" y="337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 descr="Number is 4" title="Number"/>
            <p:cNvSpPr>
              <a:spLocks/>
            </p:cNvSpPr>
            <p:nvPr/>
          </p:nvSpPr>
          <p:spPr bwMode="auto">
            <a:xfrm>
              <a:off x="3856678" y="3565479"/>
              <a:ext cx="2225675" cy="2570163"/>
            </a:xfrm>
            <a:custGeom>
              <a:avLst/>
              <a:gdLst>
                <a:gd name="T0" fmla="*/ 11681 w 11681"/>
                <a:gd name="T1" fmla="*/ 13489 h 13489"/>
                <a:gd name="T2" fmla="*/ 0 w 11681"/>
                <a:gd name="T3" fmla="*/ 6745 h 13489"/>
                <a:gd name="T4" fmla="*/ 11681 w 11681"/>
                <a:gd name="T5" fmla="*/ 0 h 13489"/>
                <a:gd name="T6" fmla="*/ 11681 w 1168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13489">
                  <a:moveTo>
                    <a:pt x="11681" y="13489"/>
                  </a:moveTo>
                  <a:cubicBezTo>
                    <a:pt x="6862" y="13489"/>
                    <a:pt x="2409" y="10918"/>
                    <a:pt x="0" y="6745"/>
                  </a:cubicBezTo>
                  <a:lnTo>
                    <a:pt x="11681" y="0"/>
                  </a:lnTo>
                  <a:lnTo>
                    <a:pt x="11681" y="13489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397890" y="2281191"/>
              <a:ext cx="2684463" cy="2570163"/>
            </a:xfrm>
            <a:custGeom>
              <a:avLst/>
              <a:gdLst>
                <a:gd name="T0" fmla="*/ 2410 w 14091"/>
                <a:gd name="T1" fmla="*/ 13489 h 13489"/>
                <a:gd name="T2" fmla="*/ 2410 w 14091"/>
                <a:gd name="T3" fmla="*/ 0 h 13489"/>
                <a:gd name="T4" fmla="*/ 14091 w 14091"/>
                <a:gd name="T5" fmla="*/ 6744 h 13489"/>
                <a:gd name="T6" fmla="*/ 2410 w 1409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91" h="13489">
                  <a:moveTo>
                    <a:pt x="2410" y="13489"/>
                  </a:moveTo>
                  <a:cubicBezTo>
                    <a:pt x="0" y="9315"/>
                    <a:pt x="0" y="4173"/>
                    <a:pt x="2410" y="0"/>
                  </a:cubicBezTo>
                  <a:lnTo>
                    <a:pt x="14091" y="6744"/>
                  </a:lnTo>
                  <a:lnTo>
                    <a:pt x="2410" y="1348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856678" y="996904"/>
              <a:ext cx="2225675" cy="2568575"/>
            </a:xfrm>
            <a:custGeom>
              <a:avLst/>
              <a:gdLst>
                <a:gd name="T0" fmla="*/ 0 w 11681"/>
                <a:gd name="T1" fmla="*/ 6744 h 13488"/>
                <a:gd name="T2" fmla="*/ 11681 w 11681"/>
                <a:gd name="T3" fmla="*/ 0 h 13488"/>
                <a:gd name="T4" fmla="*/ 11681 w 11681"/>
                <a:gd name="T5" fmla="*/ 13488 h 13488"/>
                <a:gd name="T6" fmla="*/ 0 w 11681"/>
                <a:gd name="T7" fmla="*/ 6744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13488">
                  <a:moveTo>
                    <a:pt x="0" y="6744"/>
                  </a:moveTo>
                  <a:cubicBezTo>
                    <a:pt x="2409" y="2571"/>
                    <a:pt x="6862" y="0"/>
                    <a:pt x="11681" y="0"/>
                  </a:cubicBezTo>
                  <a:lnTo>
                    <a:pt x="11681" y="13488"/>
                  </a:lnTo>
                  <a:lnTo>
                    <a:pt x="0" y="6744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>
              <a:hlinkClick r:id="rId2" action="ppaction://hlinksldjump"/>
            </p:cNvPr>
            <p:cNvSpPr txBox="1"/>
            <p:nvPr/>
          </p:nvSpPr>
          <p:spPr>
            <a:xfrm>
              <a:off x="7650803" y="2965314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2</a:t>
              </a:r>
            </a:p>
          </p:txBody>
        </p:sp>
        <p:sp>
          <p:nvSpPr>
            <p:cNvPr id="21" name="TextBox 20">
              <a:hlinkClick r:id="rId2" action="ppaction://hlinksldjump"/>
            </p:cNvPr>
            <p:cNvSpPr txBox="1"/>
            <p:nvPr/>
          </p:nvSpPr>
          <p:spPr>
            <a:xfrm rot="3600000">
              <a:off x="6406466" y="5008430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3</a:t>
              </a:r>
            </a:p>
          </p:txBody>
        </p:sp>
        <p:sp>
          <p:nvSpPr>
            <p:cNvPr id="22" name="TextBox 21">
              <a:hlinkClick r:id="rId2" action="ppaction://hlinksldjump"/>
            </p:cNvPr>
            <p:cNvSpPr txBox="1"/>
            <p:nvPr/>
          </p:nvSpPr>
          <p:spPr>
            <a:xfrm rot="7200000">
              <a:off x="3984657" y="5008431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4</a:t>
              </a:r>
            </a:p>
          </p:txBody>
        </p:sp>
        <p:sp>
          <p:nvSpPr>
            <p:cNvPr id="23" name="TextBox 22">
              <a:hlinkClick r:id="rId2" action="ppaction://hlinksldjump"/>
            </p:cNvPr>
            <p:cNvSpPr txBox="1"/>
            <p:nvPr/>
          </p:nvSpPr>
          <p:spPr>
            <a:xfrm rot="10800000">
              <a:off x="2706081" y="2965313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5</a:t>
              </a:r>
            </a:p>
          </p:txBody>
        </p:sp>
        <p:sp>
          <p:nvSpPr>
            <p:cNvPr id="25" name="TextBox 24">
              <a:hlinkClick r:id="rId2" action="ppaction://hlinksldjump"/>
            </p:cNvPr>
            <p:cNvSpPr txBox="1"/>
            <p:nvPr/>
          </p:nvSpPr>
          <p:spPr>
            <a:xfrm rot="18000000">
              <a:off x="6344372" y="658181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1</a:t>
              </a:r>
            </a:p>
          </p:txBody>
        </p:sp>
        <p:sp>
          <p:nvSpPr>
            <p:cNvPr id="29" name="TextBox 28">
              <a:hlinkClick r:id="rId2" action="ppaction://hlinksldjump"/>
            </p:cNvPr>
            <p:cNvSpPr txBox="1"/>
            <p:nvPr/>
          </p:nvSpPr>
          <p:spPr>
            <a:xfrm rot="14400000">
              <a:off x="3965044" y="658178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6</a:t>
              </a:r>
            </a:p>
          </p:txBody>
        </p:sp>
      </p:grpSp>
      <p:sp>
        <p:nvSpPr>
          <p:cNvPr id="32" name="Left Arrow 31" descr="Arrow points to question number" title="Arrow"/>
          <p:cNvSpPr/>
          <p:nvPr/>
        </p:nvSpPr>
        <p:spPr>
          <a:xfrm>
            <a:off x="9710465" y="3569820"/>
            <a:ext cx="1992573" cy="504967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9207" y="1920582"/>
            <a:ext cx="38784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San serif"/>
              </a:rPr>
              <a:t>Click on the    Wheel to spin</a:t>
            </a:r>
          </a:p>
          <a:p>
            <a:endParaRPr lang="en-US" sz="1200" dirty="0">
              <a:latin typeface="San serif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latin typeface="San serif"/>
              </a:rPr>
              <a:t>Click on the Wheel to stop it</a:t>
            </a:r>
          </a:p>
          <a:p>
            <a:endParaRPr lang="en-US" sz="1200" dirty="0">
              <a:latin typeface="San serif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>
                <a:latin typeface="San serif"/>
              </a:rPr>
              <a:t>Click on the number to go to the question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1032753" y="722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Wheel of Learning</a:t>
            </a:r>
          </a:p>
        </p:txBody>
      </p:sp>
    </p:spTree>
    <p:extLst>
      <p:ext uri="{BB962C8B-B14F-4D97-AF65-F5344CB8AC3E}">
        <p14:creationId xmlns:p14="http://schemas.microsoft.com/office/powerpoint/2010/main" val="117244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 descr="Answer the question" title="Question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791991"/>
              </p:ext>
            </p:extLst>
          </p:nvPr>
        </p:nvGraphicFramePr>
        <p:xfrm>
          <a:off x="3761669" y="1716084"/>
          <a:ext cx="8055428" cy="4853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6762">
                  <a:extLst>
                    <a:ext uri="{9D8B030D-6E8A-4147-A177-3AD203B41FA5}">
                      <a16:colId xmlns:a16="http://schemas.microsoft.com/office/drawing/2014/main" val="2945091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235437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24136733"/>
                    </a:ext>
                  </a:extLst>
                </a:gridCol>
              </a:tblGrid>
              <a:tr h="24269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17463"/>
                  </a:ext>
                </a:extLst>
              </a:tr>
              <a:tr h="24269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92973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6786" y="1690688"/>
            <a:ext cx="31295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latin typeface="San serif"/>
              </a:rPr>
              <a:t>Answer the Question</a:t>
            </a:r>
          </a:p>
          <a:p>
            <a:pPr marL="342900" indent="-342900">
              <a:buAutoNum type="arabicPeriod"/>
            </a:pPr>
            <a:endParaRPr lang="en-US" sz="3200" dirty="0">
              <a:latin typeface="San serif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San serif"/>
              </a:rPr>
              <a:t>Click on the Question to see the answer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02854" y="345670"/>
            <a:ext cx="10515600" cy="105511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Question 4</a:t>
            </a:r>
          </a:p>
        </p:txBody>
      </p:sp>
      <p:cxnSp>
        <p:nvCxnSpPr>
          <p:cNvPr id="10" name="Straight Arrow Connector 9" descr="Click on the question" title="Arrow"/>
          <p:cNvCxnSpPr/>
          <p:nvPr/>
        </p:nvCxnSpPr>
        <p:spPr>
          <a:xfrm>
            <a:off x="2330245" y="4365523"/>
            <a:ext cx="1431424" cy="888339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descr="How much did the College save on energy from 2015 - 2020?" title="Question">
            <a:hlinkClick r:id="rId2" action="ppaction://hlinksldjump"/>
          </p:cNvPr>
          <p:cNvSpPr txBox="1"/>
          <p:nvPr/>
        </p:nvSpPr>
        <p:spPr>
          <a:xfrm>
            <a:off x="3897672" y="4365523"/>
            <a:ext cx="2462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>
                <a:latin typeface="San serif"/>
              </a:rPr>
              <a:t>What is </a:t>
            </a:r>
          </a:p>
          <a:p>
            <a:pPr lvl="0" algn="ctr">
              <a:defRPr/>
            </a:pPr>
            <a:r>
              <a:rPr lang="en-US" sz="2800" dirty="0">
                <a:latin typeface="San serif"/>
              </a:rPr>
              <a:t>Wish-Cycling and why is it not good?</a:t>
            </a:r>
          </a:p>
        </p:txBody>
      </p:sp>
    </p:spTree>
    <p:extLst>
      <p:ext uri="{BB962C8B-B14F-4D97-AF65-F5344CB8AC3E}">
        <p14:creationId xmlns:p14="http://schemas.microsoft.com/office/powerpoint/2010/main" val="154036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 title="Answer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54115"/>
              </p:ext>
            </p:extLst>
          </p:nvPr>
        </p:nvGraphicFramePr>
        <p:xfrm>
          <a:off x="3782978" y="1383525"/>
          <a:ext cx="8089473" cy="506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6491">
                  <a:extLst>
                    <a:ext uri="{9D8B030D-6E8A-4147-A177-3AD203B41FA5}">
                      <a16:colId xmlns:a16="http://schemas.microsoft.com/office/drawing/2014/main" val="1055683068"/>
                    </a:ext>
                  </a:extLst>
                </a:gridCol>
                <a:gridCol w="2696491">
                  <a:extLst>
                    <a:ext uri="{9D8B030D-6E8A-4147-A177-3AD203B41FA5}">
                      <a16:colId xmlns:a16="http://schemas.microsoft.com/office/drawing/2014/main" val="3740989601"/>
                    </a:ext>
                  </a:extLst>
                </a:gridCol>
                <a:gridCol w="2696491">
                  <a:extLst>
                    <a:ext uri="{9D8B030D-6E8A-4147-A177-3AD203B41FA5}">
                      <a16:colId xmlns:a16="http://schemas.microsoft.com/office/drawing/2014/main" val="3775086894"/>
                    </a:ext>
                  </a:extLst>
                </a:gridCol>
              </a:tblGrid>
              <a:tr h="2530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73757"/>
                  </a:ext>
                </a:extLst>
              </a:tr>
              <a:tr h="2530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624705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66892" y="177294"/>
            <a:ext cx="4445000" cy="12062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Answer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098" y="2700128"/>
            <a:ext cx="3171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Answer box to see the puzzle piece</a:t>
            </a:r>
          </a:p>
        </p:txBody>
      </p:sp>
      <p:cxnSp>
        <p:nvCxnSpPr>
          <p:cNvPr id="10" name="Straight Arrow Connector 9" descr="Click on the answer box" title="Arrow"/>
          <p:cNvCxnSpPr/>
          <p:nvPr/>
        </p:nvCxnSpPr>
        <p:spPr>
          <a:xfrm>
            <a:off x="2772697" y="4263411"/>
            <a:ext cx="899651" cy="677299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descr="Over $6M" title="Answer">
            <a:hlinkClick r:id="rId2" action="ppaction://hlinksldjump"/>
          </p:cNvPr>
          <p:cNvSpPr txBox="1"/>
          <p:nvPr/>
        </p:nvSpPr>
        <p:spPr>
          <a:xfrm>
            <a:off x="3886218" y="4080639"/>
            <a:ext cx="25614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an serif"/>
              </a:rPr>
              <a:t>Adding something to the recycling bin hoping it can be recycled.  It can contaminate the load.</a:t>
            </a:r>
          </a:p>
        </p:txBody>
      </p:sp>
    </p:spTree>
    <p:extLst>
      <p:ext uri="{BB962C8B-B14F-4D97-AF65-F5344CB8AC3E}">
        <p14:creationId xmlns:p14="http://schemas.microsoft.com/office/powerpoint/2010/main" val="316503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4009" y="496906"/>
            <a:ext cx="10097310" cy="1325563"/>
          </a:xfrm>
        </p:spPr>
        <p:txBody>
          <a:bodyPr/>
          <a:lstStyle/>
          <a:p>
            <a:r>
              <a:rPr lang="en-US" b="1" dirty="0">
                <a:solidFill>
                  <a:srgbClr val="4472C4"/>
                </a:solidFill>
                <a:latin typeface="San serif"/>
              </a:rPr>
              <a:t>Guess what the puzzle piece means in words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009" y="2334638"/>
            <a:ext cx="34630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puzzle piece to see the answer</a:t>
            </a:r>
          </a:p>
        </p:txBody>
      </p:sp>
      <p:graphicFrame>
        <p:nvGraphicFramePr>
          <p:cNvPr id="3" name="Table 2" descr="Guess what the puzzle piece means in words" title="Puzzle Piec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234913"/>
              </p:ext>
            </p:extLst>
          </p:nvPr>
        </p:nvGraphicFramePr>
        <p:xfrm>
          <a:off x="3784060" y="1498005"/>
          <a:ext cx="8127999" cy="4917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627984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78163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29786000"/>
                    </a:ext>
                  </a:extLst>
                </a:gridCol>
              </a:tblGrid>
              <a:tr h="2458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54832"/>
                  </a:ext>
                </a:extLst>
              </a:tr>
              <a:tr h="2458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524741"/>
                  </a:ext>
                </a:extLst>
              </a:tr>
            </a:tbl>
          </a:graphicData>
        </a:graphic>
      </p:graphicFrame>
      <p:cxnSp>
        <p:nvCxnSpPr>
          <p:cNvPr id="10" name="Straight Arrow Connector 9" descr="Click on the puzzle piece" title="Arrow"/>
          <p:cNvCxnSpPr/>
          <p:nvPr/>
        </p:nvCxnSpPr>
        <p:spPr>
          <a:xfrm>
            <a:off x="2330245" y="4542503"/>
            <a:ext cx="1346810" cy="575187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uess what the puzzle piece means in words" title="Puzzle Piec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060" y="3956928"/>
            <a:ext cx="2712955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2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 descr="Answer the question" title="Question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624234"/>
              </p:ext>
            </p:extLst>
          </p:nvPr>
        </p:nvGraphicFramePr>
        <p:xfrm>
          <a:off x="3761669" y="1327354"/>
          <a:ext cx="8055428" cy="5242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6762">
                  <a:extLst>
                    <a:ext uri="{9D8B030D-6E8A-4147-A177-3AD203B41FA5}">
                      <a16:colId xmlns:a16="http://schemas.microsoft.com/office/drawing/2014/main" val="2945091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235437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24136733"/>
                    </a:ext>
                  </a:extLst>
                </a:gridCol>
              </a:tblGrid>
              <a:tr h="2621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17463"/>
                  </a:ext>
                </a:extLst>
              </a:tr>
              <a:tr h="26212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929734"/>
                  </a:ext>
                </a:extLst>
              </a:tr>
            </a:tbl>
          </a:graphicData>
        </a:graphic>
      </p:graphicFrame>
      <p:sp>
        <p:nvSpPr>
          <p:cNvPr id="5" name="TextBox 4" descr="How much did the College save on energy from 2015 - 2020?" title="Question"/>
          <p:cNvSpPr txBox="1"/>
          <p:nvPr/>
        </p:nvSpPr>
        <p:spPr>
          <a:xfrm>
            <a:off x="3761669" y="1690688"/>
            <a:ext cx="2423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chemeClr val="bg1"/>
                </a:solidFill>
                <a:latin typeface="San serif"/>
                <a:hlinkClick r:id="rId2" action="ppaction://hlinksldjump"/>
              </a:rPr>
              <a:t>How much did the College save on energy from 2015-2021?</a:t>
            </a:r>
            <a:endParaRPr lang="en-US" sz="2400" dirty="0">
              <a:solidFill>
                <a:schemeClr val="bg1"/>
              </a:solidFill>
              <a:latin typeface="San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950" y="1205940"/>
            <a:ext cx="31295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latin typeface="San serif"/>
              </a:rPr>
              <a:t>Answer the Question</a:t>
            </a:r>
          </a:p>
          <a:p>
            <a:pPr marL="342900" indent="-342900">
              <a:buAutoNum type="arabicPeriod"/>
            </a:pPr>
            <a:endParaRPr lang="en-US" sz="3200" dirty="0">
              <a:latin typeface="San serif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San serif"/>
              </a:rPr>
              <a:t>Click on the Question to see the answer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01497" y="150827"/>
            <a:ext cx="10515600" cy="105511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Question 1</a:t>
            </a:r>
          </a:p>
        </p:txBody>
      </p:sp>
      <p:cxnSp>
        <p:nvCxnSpPr>
          <p:cNvPr id="10" name="Straight Arrow Connector 9" descr="Click on the question" title="Arrow"/>
          <p:cNvCxnSpPr>
            <a:endCxn id="5" idx="1"/>
          </p:cNvCxnSpPr>
          <p:nvPr/>
        </p:nvCxnSpPr>
        <p:spPr>
          <a:xfrm flipV="1">
            <a:off x="2905432" y="2475518"/>
            <a:ext cx="856237" cy="78387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35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Save" title="Answer Tex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1362"/>
              </p:ext>
            </p:extLst>
          </p:nvPr>
        </p:nvGraphicFramePr>
        <p:xfrm>
          <a:off x="3410858" y="1731522"/>
          <a:ext cx="8127999" cy="4733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672677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661203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89886010"/>
                    </a:ext>
                  </a:extLst>
                </a:gridCol>
              </a:tblGrid>
              <a:tr h="2366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68702"/>
                  </a:ext>
                </a:extLst>
              </a:tr>
              <a:tr h="2366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37432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7246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Puzzle Answer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464" y="2159749"/>
            <a:ext cx="2704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Answer</a:t>
            </a:r>
          </a:p>
        </p:txBody>
      </p:sp>
      <p:cxnSp>
        <p:nvCxnSpPr>
          <p:cNvPr id="11" name="Straight Arrow Connector 10" descr="Click on the answer box" title="Arrow"/>
          <p:cNvCxnSpPr/>
          <p:nvPr/>
        </p:nvCxnSpPr>
        <p:spPr>
          <a:xfrm>
            <a:off x="2079523" y="3483188"/>
            <a:ext cx="1740493" cy="160500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3820016" y="4747717"/>
            <a:ext cx="2433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4008910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 descr="Spin the wheel" title="Wheel of Learning"/>
          <p:cNvGrpSpPr/>
          <p:nvPr/>
        </p:nvGrpSpPr>
        <p:grpSpPr>
          <a:xfrm>
            <a:off x="3804478" y="593967"/>
            <a:ext cx="6787128" cy="6192659"/>
            <a:chOff x="2706081" y="337140"/>
            <a:chExt cx="6787128" cy="6192659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082353" y="996904"/>
              <a:ext cx="2225675" cy="2568575"/>
            </a:xfrm>
            <a:custGeom>
              <a:avLst/>
              <a:gdLst>
                <a:gd name="T0" fmla="*/ 0 w 5841"/>
                <a:gd name="T1" fmla="*/ 0 h 6744"/>
                <a:gd name="T2" fmla="*/ 5841 w 5841"/>
                <a:gd name="T3" fmla="*/ 3372 h 6744"/>
                <a:gd name="T4" fmla="*/ 0 w 5841"/>
                <a:gd name="T5" fmla="*/ 6744 h 6744"/>
                <a:gd name="T6" fmla="*/ 0 w 5841"/>
                <a:gd name="T7" fmla="*/ 0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6744">
                  <a:moveTo>
                    <a:pt x="0" y="0"/>
                  </a:moveTo>
                  <a:cubicBezTo>
                    <a:pt x="2410" y="0"/>
                    <a:pt x="4637" y="1286"/>
                    <a:pt x="5841" y="3372"/>
                  </a:cubicBezTo>
                  <a:lnTo>
                    <a:pt x="0" y="6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7" descr="Number is 1" title="Number"/>
            <p:cNvSpPr>
              <a:spLocks/>
            </p:cNvSpPr>
            <p:nvPr/>
          </p:nvSpPr>
          <p:spPr bwMode="auto">
            <a:xfrm>
              <a:off x="6082353" y="2281191"/>
              <a:ext cx="2686050" cy="2570163"/>
            </a:xfrm>
            <a:custGeom>
              <a:avLst/>
              <a:gdLst>
                <a:gd name="T0" fmla="*/ 5841 w 7046"/>
                <a:gd name="T1" fmla="*/ 0 h 6745"/>
                <a:gd name="T2" fmla="*/ 5841 w 7046"/>
                <a:gd name="T3" fmla="*/ 6745 h 6745"/>
                <a:gd name="T4" fmla="*/ 0 w 7046"/>
                <a:gd name="T5" fmla="*/ 3372 h 6745"/>
                <a:gd name="T6" fmla="*/ 5841 w 7046"/>
                <a:gd name="T7" fmla="*/ 0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46" h="6745">
                  <a:moveTo>
                    <a:pt x="5841" y="0"/>
                  </a:moveTo>
                  <a:cubicBezTo>
                    <a:pt x="7046" y="2087"/>
                    <a:pt x="7046" y="4658"/>
                    <a:pt x="5841" y="6745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 descr="Number is 3" title="Number"/>
            <p:cNvSpPr>
              <a:spLocks/>
            </p:cNvSpPr>
            <p:nvPr/>
          </p:nvSpPr>
          <p:spPr bwMode="auto">
            <a:xfrm>
              <a:off x="6082353" y="3565479"/>
              <a:ext cx="2225675" cy="2570163"/>
            </a:xfrm>
            <a:custGeom>
              <a:avLst/>
              <a:gdLst>
                <a:gd name="T0" fmla="*/ 5841 w 5841"/>
                <a:gd name="T1" fmla="*/ 3373 h 6745"/>
                <a:gd name="T2" fmla="*/ 0 w 5841"/>
                <a:gd name="T3" fmla="*/ 6745 h 6745"/>
                <a:gd name="T4" fmla="*/ 0 w 5841"/>
                <a:gd name="T5" fmla="*/ 0 h 6745"/>
                <a:gd name="T6" fmla="*/ 5841 w 5841"/>
                <a:gd name="T7" fmla="*/ 3373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6745">
                  <a:moveTo>
                    <a:pt x="5841" y="3373"/>
                  </a:moveTo>
                  <a:cubicBezTo>
                    <a:pt x="4637" y="5459"/>
                    <a:pt x="2410" y="6745"/>
                    <a:pt x="0" y="6745"/>
                  </a:cubicBezTo>
                  <a:lnTo>
                    <a:pt x="0" y="0"/>
                  </a:lnTo>
                  <a:lnTo>
                    <a:pt x="5841" y="337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 descr="Number is 4" title="Number"/>
            <p:cNvSpPr>
              <a:spLocks/>
            </p:cNvSpPr>
            <p:nvPr/>
          </p:nvSpPr>
          <p:spPr bwMode="auto">
            <a:xfrm>
              <a:off x="3856678" y="3565479"/>
              <a:ext cx="2225675" cy="2570163"/>
            </a:xfrm>
            <a:custGeom>
              <a:avLst/>
              <a:gdLst>
                <a:gd name="T0" fmla="*/ 11681 w 11681"/>
                <a:gd name="T1" fmla="*/ 13489 h 13489"/>
                <a:gd name="T2" fmla="*/ 0 w 11681"/>
                <a:gd name="T3" fmla="*/ 6745 h 13489"/>
                <a:gd name="T4" fmla="*/ 11681 w 11681"/>
                <a:gd name="T5" fmla="*/ 0 h 13489"/>
                <a:gd name="T6" fmla="*/ 11681 w 1168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13489">
                  <a:moveTo>
                    <a:pt x="11681" y="13489"/>
                  </a:moveTo>
                  <a:cubicBezTo>
                    <a:pt x="6862" y="13489"/>
                    <a:pt x="2409" y="10918"/>
                    <a:pt x="0" y="6745"/>
                  </a:cubicBezTo>
                  <a:lnTo>
                    <a:pt x="11681" y="0"/>
                  </a:lnTo>
                  <a:lnTo>
                    <a:pt x="11681" y="13489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397890" y="2281191"/>
              <a:ext cx="2684463" cy="2570163"/>
            </a:xfrm>
            <a:custGeom>
              <a:avLst/>
              <a:gdLst>
                <a:gd name="T0" fmla="*/ 2410 w 14091"/>
                <a:gd name="T1" fmla="*/ 13489 h 13489"/>
                <a:gd name="T2" fmla="*/ 2410 w 14091"/>
                <a:gd name="T3" fmla="*/ 0 h 13489"/>
                <a:gd name="T4" fmla="*/ 14091 w 14091"/>
                <a:gd name="T5" fmla="*/ 6744 h 13489"/>
                <a:gd name="T6" fmla="*/ 2410 w 1409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91" h="13489">
                  <a:moveTo>
                    <a:pt x="2410" y="13489"/>
                  </a:moveTo>
                  <a:cubicBezTo>
                    <a:pt x="0" y="9315"/>
                    <a:pt x="0" y="4173"/>
                    <a:pt x="2410" y="0"/>
                  </a:cubicBezTo>
                  <a:lnTo>
                    <a:pt x="14091" y="6744"/>
                  </a:lnTo>
                  <a:lnTo>
                    <a:pt x="2410" y="1348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856678" y="996904"/>
              <a:ext cx="2225675" cy="2568575"/>
            </a:xfrm>
            <a:custGeom>
              <a:avLst/>
              <a:gdLst>
                <a:gd name="T0" fmla="*/ 0 w 11681"/>
                <a:gd name="T1" fmla="*/ 6744 h 13488"/>
                <a:gd name="T2" fmla="*/ 11681 w 11681"/>
                <a:gd name="T3" fmla="*/ 0 h 13488"/>
                <a:gd name="T4" fmla="*/ 11681 w 11681"/>
                <a:gd name="T5" fmla="*/ 13488 h 13488"/>
                <a:gd name="T6" fmla="*/ 0 w 11681"/>
                <a:gd name="T7" fmla="*/ 6744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13488">
                  <a:moveTo>
                    <a:pt x="0" y="6744"/>
                  </a:moveTo>
                  <a:cubicBezTo>
                    <a:pt x="2409" y="2571"/>
                    <a:pt x="6862" y="0"/>
                    <a:pt x="11681" y="0"/>
                  </a:cubicBezTo>
                  <a:lnTo>
                    <a:pt x="11681" y="13488"/>
                  </a:lnTo>
                  <a:lnTo>
                    <a:pt x="0" y="6744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>
              <a:hlinkClick r:id="rId2" action="ppaction://hlinksldjump"/>
            </p:cNvPr>
            <p:cNvSpPr txBox="1"/>
            <p:nvPr/>
          </p:nvSpPr>
          <p:spPr>
            <a:xfrm>
              <a:off x="7650803" y="2965314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2</a:t>
              </a:r>
            </a:p>
          </p:txBody>
        </p:sp>
        <p:sp>
          <p:nvSpPr>
            <p:cNvPr id="21" name="TextBox 20">
              <a:hlinkClick r:id="rId2" action="ppaction://hlinksldjump"/>
            </p:cNvPr>
            <p:cNvSpPr txBox="1"/>
            <p:nvPr/>
          </p:nvSpPr>
          <p:spPr>
            <a:xfrm rot="3600000">
              <a:off x="6406466" y="5008430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3</a:t>
              </a:r>
            </a:p>
          </p:txBody>
        </p:sp>
        <p:sp>
          <p:nvSpPr>
            <p:cNvPr id="22" name="TextBox 21">
              <a:hlinkClick r:id="rId2" action="ppaction://hlinksldjump"/>
            </p:cNvPr>
            <p:cNvSpPr txBox="1"/>
            <p:nvPr/>
          </p:nvSpPr>
          <p:spPr>
            <a:xfrm rot="7200000">
              <a:off x="3984657" y="5008431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4</a:t>
              </a:r>
            </a:p>
          </p:txBody>
        </p:sp>
        <p:sp>
          <p:nvSpPr>
            <p:cNvPr id="23" name="TextBox 22">
              <a:hlinkClick r:id="rId2" action="ppaction://hlinksldjump"/>
            </p:cNvPr>
            <p:cNvSpPr txBox="1"/>
            <p:nvPr/>
          </p:nvSpPr>
          <p:spPr>
            <a:xfrm rot="10800000">
              <a:off x="2706081" y="2965313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5</a:t>
              </a:r>
            </a:p>
          </p:txBody>
        </p:sp>
        <p:sp>
          <p:nvSpPr>
            <p:cNvPr id="25" name="TextBox 24">
              <a:hlinkClick r:id="rId2" action="ppaction://hlinksldjump"/>
            </p:cNvPr>
            <p:cNvSpPr txBox="1"/>
            <p:nvPr/>
          </p:nvSpPr>
          <p:spPr>
            <a:xfrm rot="18000000">
              <a:off x="6344372" y="658181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1</a:t>
              </a:r>
            </a:p>
          </p:txBody>
        </p:sp>
        <p:sp>
          <p:nvSpPr>
            <p:cNvPr id="29" name="TextBox 28">
              <a:hlinkClick r:id="rId2" action="ppaction://hlinksldjump"/>
            </p:cNvPr>
            <p:cNvSpPr txBox="1"/>
            <p:nvPr/>
          </p:nvSpPr>
          <p:spPr>
            <a:xfrm rot="14400000">
              <a:off x="3965044" y="658178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6</a:t>
              </a:r>
            </a:p>
          </p:txBody>
        </p:sp>
      </p:grpSp>
      <p:sp>
        <p:nvSpPr>
          <p:cNvPr id="32" name="Left Arrow 31" descr="Arrow points to question number" title="Arrow"/>
          <p:cNvSpPr/>
          <p:nvPr/>
        </p:nvSpPr>
        <p:spPr>
          <a:xfrm>
            <a:off x="9710465" y="3569820"/>
            <a:ext cx="1992573" cy="504967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9207" y="1920582"/>
            <a:ext cx="38784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San serif"/>
              </a:rPr>
              <a:t>Click on the    Wheel to spin</a:t>
            </a:r>
          </a:p>
          <a:p>
            <a:endParaRPr lang="en-US" sz="1200" dirty="0">
              <a:latin typeface="San serif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latin typeface="San serif"/>
              </a:rPr>
              <a:t>Click on the Wheel to stop it</a:t>
            </a:r>
          </a:p>
          <a:p>
            <a:endParaRPr lang="en-US" sz="1200" dirty="0">
              <a:latin typeface="San serif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>
                <a:latin typeface="San serif"/>
              </a:rPr>
              <a:t>Click on the number to go to the question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1032753" y="722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Wheel of Learning</a:t>
            </a:r>
          </a:p>
        </p:txBody>
      </p:sp>
    </p:spTree>
    <p:extLst>
      <p:ext uri="{BB962C8B-B14F-4D97-AF65-F5344CB8AC3E}">
        <p14:creationId xmlns:p14="http://schemas.microsoft.com/office/powerpoint/2010/main" val="6332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 descr="Answer the question" title="Question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791991"/>
              </p:ext>
            </p:extLst>
          </p:nvPr>
        </p:nvGraphicFramePr>
        <p:xfrm>
          <a:off x="3761669" y="1716084"/>
          <a:ext cx="8055428" cy="4853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6762">
                  <a:extLst>
                    <a:ext uri="{9D8B030D-6E8A-4147-A177-3AD203B41FA5}">
                      <a16:colId xmlns:a16="http://schemas.microsoft.com/office/drawing/2014/main" val="2945091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235437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24136733"/>
                    </a:ext>
                  </a:extLst>
                </a:gridCol>
              </a:tblGrid>
              <a:tr h="24269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17463"/>
                  </a:ext>
                </a:extLst>
              </a:tr>
              <a:tr h="24269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92973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6786" y="1690688"/>
            <a:ext cx="31295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latin typeface="San serif"/>
              </a:rPr>
              <a:t>Answer the Question</a:t>
            </a:r>
          </a:p>
          <a:p>
            <a:pPr marL="342900" indent="-342900">
              <a:buAutoNum type="arabicPeriod"/>
            </a:pPr>
            <a:endParaRPr lang="en-US" sz="3200" dirty="0">
              <a:latin typeface="San serif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San serif"/>
              </a:rPr>
              <a:t>Click on the Question to see the answer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02854" y="345670"/>
            <a:ext cx="10515600" cy="105511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Question 5</a:t>
            </a:r>
          </a:p>
        </p:txBody>
      </p:sp>
      <p:cxnSp>
        <p:nvCxnSpPr>
          <p:cNvPr id="10" name="Straight Arrow Connector 9" descr="Click on the question" title="Arrow"/>
          <p:cNvCxnSpPr/>
          <p:nvPr/>
        </p:nvCxnSpPr>
        <p:spPr>
          <a:xfrm>
            <a:off x="2330245" y="4365523"/>
            <a:ext cx="4468761" cy="648929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 descr="How much did the College save on energy from 2015 - 2020?" title="Question">
            <a:hlinkClick r:id="rId2" action="ppaction://hlinksldjump"/>
          </p:cNvPr>
          <p:cNvSpPr txBox="1"/>
          <p:nvPr/>
        </p:nvSpPr>
        <p:spPr>
          <a:xfrm>
            <a:off x="6557892" y="4380272"/>
            <a:ext cx="2462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>
                <a:latin typeface="San serif"/>
              </a:rPr>
              <a:t>What is Phantom (Vampire) Load?</a:t>
            </a:r>
          </a:p>
        </p:txBody>
      </p:sp>
    </p:spTree>
    <p:extLst>
      <p:ext uri="{BB962C8B-B14F-4D97-AF65-F5344CB8AC3E}">
        <p14:creationId xmlns:p14="http://schemas.microsoft.com/office/powerpoint/2010/main" val="3326054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 title="Answer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34476"/>
              </p:ext>
            </p:extLst>
          </p:nvPr>
        </p:nvGraphicFramePr>
        <p:xfrm>
          <a:off x="3782978" y="1634245"/>
          <a:ext cx="7895772" cy="4765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1924">
                  <a:extLst>
                    <a:ext uri="{9D8B030D-6E8A-4147-A177-3AD203B41FA5}">
                      <a16:colId xmlns:a16="http://schemas.microsoft.com/office/drawing/2014/main" val="1055683068"/>
                    </a:ext>
                  </a:extLst>
                </a:gridCol>
                <a:gridCol w="2631924">
                  <a:extLst>
                    <a:ext uri="{9D8B030D-6E8A-4147-A177-3AD203B41FA5}">
                      <a16:colId xmlns:a16="http://schemas.microsoft.com/office/drawing/2014/main" val="3740989601"/>
                    </a:ext>
                  </a:extLst>
                </a:gridCol>
                <a:gridCol w="2631924">
                  <a:extLst>
                    <a:ext uri="{9D8B030D-6E8A-4147-A177-3AD203B41FA5}">
                      <a16:colId xmlns:a16="http://schemas.microsoft.com/office/drawing/2014/main" val="3775086894"/>
                    </a:ext>
                  </a:extLst>
                </a:gridCol>
              </a:tblGrid>
              <a:tr h="2382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73757"/>
                  </a:ext>
                </a:extLst>
              </a:tr>
              <a:tr h="23828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624705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48905" y="133048"/>
            <a:ext cx="4445000" cy="12062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Answer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098" y="2700128"/>
            <a:ext cx="3171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Answer box to see the puzzle piece</a:t>
            </a:r>
          </a:p>
        </p:txBody>
      </p:sp>
      <p:cxnSp>
        <p:nvCxnSpPr>
          <p:cNvPr id="10" name="Straight Arrow Connector 9" descr="Click on the answer box" title="Arrow"/>
          <p:cNvCxnSpPr/>
          <p:nvPr/>
        </p:nvCxnSpPr>
        <p:spPr>
          <a:xfrm>
            <a:off x="2772697" y="4263411"/>
            <a:ext cx="3751500" cy="839531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 descr="Over $6M" title="Answer">
            <a:hlinkClick r:id="rId2" action="ppaction://hlinksldjump"/>
          </p:cNvPr>
          <p:cNvSpPr txBox="1"/>
          <p:nvPr/>
        </p:nvSpPr>
        <p:spPr>
          <a:xfrm>
            <a:off x="6524197" y="4190796"/>
            <a:ext cx="25614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Plugged-in devices that draw energy when they are plugged in but not in use. </a:t>
            </a:r>
            <a:endParaRPr lang="en-US" sz="2600" dirty="0">
              <a:latin typeface="San serif"/>
            </a:endParaRPr>
          </a:p>
        </p:txBody>
      </p:sp>
    </p:spTree>
    <p:extLst>
      <p:ext uri="{BB962C8B-B14F-4D97-AF65-F5344CB8AC3E}">
        <p14:creationId xmlns:p14="http://schemas.microsoft.com/office/powerpoint/2010/main" val="2918022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4009" y="496906"/>
            <a:ext cx="10097310" cy="1325563"/>
          </a:xfrm>
        </p:spPr>
        <p:txBody>
          <a:bodyPr/>
          <a:lstStyle/>
          <a:p>
            <a:r>
              <a:rPr lang="en-US" b="1" dirty="0">
                <a:solidFill>
                  <a:srgbClr val="4472C4"/>
                </a:solidFill>
                <a:latin typeface="San serif"/>
              </a:rPr>
              <a:t>Guess what the puzzle piece means in words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009" y="2334638"/>
            <a:ext cx="34630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puzzle piece to see the answer</a:t>
            </a:r>
          </a:p>
        </p:txBody>
      </p:sp>
      <p:graphicFrame>
        <p:nvGraphicFramePr>
          <p:cNvPr id="3" name="Table 2" descr="Guess what the puzzle piece means in words" title="Puzzle Piec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06342"/>
              </p:ext>
            </p:extLst>
          </p:nvPr>
        </p:nvGraphicFramePr>
        <p:xfrm>
          <a:off x="3784060" y="1498005"/>
          <a:ext cx="8127999" cy="4917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627984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78163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29786000"/>
                    </a:ext>
                  </a:extLst>
                </a:gridCol>
              </a:tblGrid>
              <a:tr h="2458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54832"/>
                  </a:ext>
                </a:extLst>
              </a:tr>
              <a:tr h="2458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524741"/>
                  </a:ext>
                </a:extLst>
              </a:tr>
            </a:tbl>
          </a:graphicData>
        </a:graphic>
      </p:graphicFrame>
      <p:grpSp>
        <p:nvGrpSpPr>
          <p:cNvPr id="12" name="Group 11" descr="Guess what the puzzle piece means in words" title="Puzzle Piece"/>
          <p:cNvGrpSpPr/>
          <p:nvPr/>
        </p:nvGrpSpPr>
        <p:grpSpPr>
          <a:xfrm>
            <a:off x="6504040" y="3967316"/>
            <a:ext cx="2698954" cy="2448535"/>
            <a:chOff x="6504040" y="3967316"/>
            <a:chExt cx="2698954" cy="2448535"/>
          </a:xfrm>
        </p:grpSpPr>
        <p:sp>
          <p:nvSpPr>
            <p:cNvPr id="4" name="Rectangle 3">
              <a:hlinkClick r:id="rId2" action="ppaction://hlinksldjump"/>
            </p:cNvPr>
            <p:cNvSpPr/>
            <p:nvPr/>
          </p:nvSpPr>
          <p:spPr>
            <a:xfrm>
              <a:off x="6504040" y="3967316"/>
              <a:ext cx="2698954" cy="24485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7182463" y="4483510"/>
              <a:ext cx="1415845" cy="1327356"/>
            </a:xfrm>
            <a:prstGeom prst="star5">
              <a:avLst>
                <a:gd name="adj" fmla="val 26547"/>
                <a:gd name="hf" fmla="val 105146"/>
                <a:gd name="vf" fmla="val 110557"/>
              </a:avLst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 descr="Click on the puzzle piece" title="Arrow"/>
          <p:cNvCxnSpPr/>
          <p:nvPr/>
        </p:nvCxnSpPr>
        <p:spPr>
          <a:xfrm>
            <a:off x="2330245" y="4542503"/>
            <a:ext cx="4395019" cy="51619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33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Save" title="Answer Tex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1362"/>
              </p:ext>
            </p:extLst>
          </p:nvPr>
        </p:nvGraphicFramePr>
        <p:xfrm>
          <a:off x="3410858" y="1731522"/>
          <a:ext cx="8127999" cy="4733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672677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661203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89886010"/>
                    </a:ext>
                  </a:extLst>
                </a:gridCol>
              </a:tblGrid>
              <a:tr h="2366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68702"/>
                  </a:ext>
                </a:extLst>
              </a:tr>
              <a:tr h="2366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37432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3452" y="14473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Puzzle Answer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464" y="2159749"/>
            <a:ext cx="2704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Answer</a:t>
            </a:r>
          </a:p>
        </p:txBody>
      </p:sp>
      <p:cxnSp>
        <p:nvCxnSpPr>
          <p:cNvPr id="11" name="Straight Arrow Connector 10" descr="Click on the answer box" title="Arrow"/>
          <p:cNvCxnSpPr/>
          <p:nvPr/>
        </p:nvCxnSpPr>
        <p:spPr>
          <a:xfrm>
            <a:off x="2137939" y="3483188"/>
            <a:ext cx="4383171" cy="158678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6831402" y="4726085"/>
            <a:ext cx="2433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Star</a:t>
            </a:r>
          </a:p>
        </p:txBody>
      </p:sp>
    </p:spTree>
    <p:extLst>
      <p:ext uri="{BB962C8B-B14F-4D97-AF65-F5344CB8AC3E}">
        <p14:creationId xmlns:p14="http://schemas.microsoft.com/office/powerpoint/2010/main" val="3729600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 descr="Spin the wheel" title="Wheel of Learning"/>
          <p:cNvGrpSpPr/>
          <p:nvPr/>
        </p:nvGrpSpPr>
        <p:grpSpPr>
          <a:xfrm>
            <a:off x="3804478" y="593967"/>
            <a:ext cx="6787128" cy="6192659"/>
            <a:chOff x="2706081" y="337140"/>
            <a:chExt cx="6787128" cy="6192659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082353" y="996904"/>
              <a:ext cx="2225675" cy="2568575"/>
            </a:xfrm>
            <a:custGeom>
              <a:avLst/>
              <a:gdLst>
                <a:gd name="T0" fmla="*/ 0 w 5841"/>
                <a:gd name="T1" fmla="*/ 0 h 6744"/>
                <a:gd name="T2" fmla="*/ 5841 w 5841"/>
                <a:gd name="T3" fmla="*/ 3372 h 6744"/>
                <a:gd name="T4" fmla="*/ 0 w 5841"/>
                <a:gd name="T5" fmla="*/ 6744 h 6744"/>
                <a:gd name="T6" fmla="*/ 0 w 5841"/>
                <a:gd name="T7" fmla="*/ 0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6744">
                  <a:moveTo>
                    <a:pt x="0" y="0"/>
                  </a:moveTo>
                  <a:cubicBezTo>
                    <a:pt x="2410" y="0"/>
                    <a:pt x="4637" y="1286"/>
                    <a:pt x="5841" y="3372"/>
                  </a:cubicBezTo>
                  <a:lnTo>
                    <a:pt x="0" y="6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7" descr="Number is 1" title="Number"/>
            <p:cNvSpPr>
              <a:spLocks/>
            </p:cNvSpPr>
            <p:nvPr/>
          </p:nvSpPr>
          <p:spPr bwMode="auto">
            <a:xfrm>
              <a:off x="6082353" y="2281191"/>
              <a:ext cx="2686050" cy="2570163"/>
            </a:xfrm>
            <a:custGeom>
              <a:avLst/>
              <a:gdLst>
                <a:gd name="T0" fmla="*/ 5841 w 7046"/>
                <a:gd name="T1" fmla="*/ 0 h 6745"/>
                <a:gd name="T2" fmla="*/ 5841 w 7046"/>
                <a:gd name="T3" fmla="*/ 6745 h 6745"/>
                <a:gd name="T4" fmla="*/ 0 w 7046"/>
                <a:gd name="T5" fmla="*/ 3372 h 6745"/>
                <a:gd name="T6" fmla="*/ 5841 w 7046"/>
                <a:gd name="T7" fmla="*/ 0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46" h="6745">
                  <a:moveTo>
                    <a:pt x="5841" y="0"/>
                  </a:moveTo>
                  <a:cubicBezTo>
                    <a:pt x="7046" y="2087"/>
                    <a:pt x="7046" y="4658"/>
                    <a:pt x="5841" y="6745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 descr="Number is 3" title="Number"/>
            <p:cNvSpPr>
              <a:spLocks/>
            </p:cNvSpPr>
            <p:nvPr/>
          </p:nvSpPr>
          <p:spPr bwMode="auto">
            <a:xfrm>
              <a:off x="6082353" y="3565479"/>
              <a:ext cx="2225675" cy="2570163"/>
            </a:xfrm>
            <a:custGeom>
              <a:avLst/>
              <a:gdLst>
                <a:gd name="T0" fmla="*/ 5841 w 5841"/>
                <a:gd name="T1" fmla="*/ 3373 h 6745"/>
                <a:gd name="T2" fmla="*/ 0 w 5841"/>
                <a:gd name="T3" fmla="*/ 6745 h 6745"/>
                <a:gd name="T4" fmla="*/ 0 w 5841"/>
                <a:gd name="T5" fmla="*/ 0 h 6745"/>
                <a:gd name="T6" fmla="*/ 5841 w 5841"/>
                <a:gd name="T7" fmla="*/ 3373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6745">
                  <a:moveTo>
                    <a:pt x="5841" y="3373"/>
                  </a:moveTo>
                  <a:cubicBezTo>
                    <a:pt x="4637" y="5459"/>
                    <a:pt x="2410" y="6745"/>
                    <a:pt x="0" y="6745"/>
                  </a:cubicBezTo>
                  <a:lnTo>
                    <a:pt x="0" y="0"/>
                  </a:lnTo>
                  <a:lnTo>
                    <a:pt x="5841" y="337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 descr="Number is 4" title="Number"/>
            <p:cNvSpPr>
              <a:spLocks/>
            </p:cNvSpPr>
            <p:nvPr/>
          </p:nvSpPr>
          <p:spPr bwMode="auto">
            <a:xfrm>
              <a:off x="3856678" y="3565479"/>
              <a:ext cx="2225675" cy="2570163"/>
            </a:xfrm>
            <a:custGeom>
              <a:avLst/>
              <a:gdLst>
                <a:gd name="T0" fmla="*/ 11681 w 11681"/>
                <a:gd name="T1" fmla="*/ 13489 h 13489"/>
                <a:gd name="T2" fmla="*/ 0 w 11681"/>
                <a:gd name="T3" fmla="*/ 6745 h 13489"/>
                <a:gd name="T4" fmla="*/ 11681 w 11681"/>
                <a:gd name="T5" fmla="*/ 0 h 13489"/>
                <a:gd name="T6" fmla="*/ 11681 w 1168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13489">
                  <a:moveTo>
                    <a:pt x="11681" y="13489"/>
                  </a:moveTo>
                  <a:cubicBezTo>
                    <a:pt x="6862" y="13489"/>
                    <a:pt x="2409" y="10918"/>
                    <a:pt x="0" y="6745"/>
                  </a:cubicBezTo>
                  <a:lnTo>
                    <a:pt x="11681" y="0"/>
                  </a:lnTo>
                  <a:lnTo>
                    <a:pt x="11681" y="13489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397890" y="2281191"/>
              <a:ext cx="2684463" cy="2570163"/>
            </a:xfrm>
            <a:custGeom>
              <a:avLst/>
              <a:gdLst>
                <a:gd name="T0" fmla="*/ 2410 w 14091"/>
                <a:gd name="T1" fmla="*/ 13489 h 13489"/>
                <a:gd name="T2" fmla="*/ 2410 w 14091"/>
                <a:gd name="T3" fmla="*/ 0 h 13489"/>
                <a:gd name="T4" fmla="*/ 14091 w 14091"/>
                <a:gd name="T5" fmla="*/ 6744 h 13489"/>
                <a:gd name="T6" fmla="*/ 2410 w 1409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91" h="13489">
                  <a:moveTo>
                    <a:pt x="2410" y="13489"/>
                  </a:moveTo>
                  <a:cubicBezTo>
                    <a:pt x="0" y="9315"/>
                    <a:pt x="0" y="4173"/>
                    <a:pt x="2410" y="0"/>
                  </a:cubicBezTo>
                  <a:lnTo>
                    <a:pt x="14091" y="6744"/>
                  </a:lnTo>
                  <a:lnTo>
                    <a:pt x="2410" y="1348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856678" y="996904"/>
              <a:ext cx="2225675" cy="2568575"/>
            </a:xfrm>
            <a:custGeom>
              <a:avLst/>
              <a:gdLst>
                <a:gd name="T0" fmla="*/ 0 w 11681"/>
                <a:gd name="T1" fmla="*/ 6744 h 13488"/>
                <a:gd name="T2" fmla="*/ 11681 w 11681"/>
                <a:gd name="T3" fmla="*/ 0 h 13488"/>
                <a:gd name="T4" fmla="*/ 11681 w 11681"/>
                <a:gd name="T5" fmla="*/ 13488 h 13488"/>
                <a:gd name="T6" fmla="*/ 0 w 11681"/>
                <a:gd name="T7" fmla="*/ 6744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13488">
                  <a:moveTo>
                    <a:pt x="0" y="6744"/>
                  </a:moveTo>
                  <a:cubicBezTo>
                    <a:pt x="2409" y="2571"/>
                    <a:pt x="6862" y="0"/>
                    <a:pt x="11681" y="0"/>
                  </a:cubicBezTo>
                  <a:lnTo>
                    <a:pt x="11681" y="13488"/>
                  </a:lnTo>
                  <a:lnTo>
                    <a:pt x="0" y="6744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>
              <a:hlinkClick r:id="rId2" action="ppaction://hlinksldjump"/>
            </p:cNvPr>
            <p:cNvSpPr txBox="1"/>
            <p:nvPr/>
          </p:nvSpPr>
          <p:spPr>
            <a:xfrm>
              <a:off x="7650803" y="2965314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2</a:t>
              </a:r>
            </a:p>
          </p:txBody>
        </p:sp>
        <p:sp>
          <p:nvSpPr>
            <p:cNvPr id="21" name="TextBox 20">
              <a:hlinkClick r:id="rId2" action="ppaction://hlinksldjump"/>
            </p:cNvPr>
            <p:cNvSpPr txBox="1"/>
            <p:nvPr/>
          </p:nvSpPr>
          <p:spPr>
            <a:xfrm rot="3600000">
              <a:off x="6406466" y="5008430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3</a:t>
              </a:r>
            </a:p>
          </p:txBody>
        </p:sp>
        <p:sp>
          <p:nvSpPr>
            <p:cNvPr id="22" name="TextBox 21">
              <a:hlinkClick r:id="rId2" action="ppaction://hlinksldjump"/>
            </p:cNvPr>
            <p:cNvSpPr txBox="1"/>
            <p:nvPr/>
          </p:nvSpPr>
          <p:spPr>
            <a:xfrm rot="7200000">
              <a:off x="3984657" y="5008431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4</a:t>
              </a:r>
            </a:p>
          </p:txBody>
        </p:sp>
        <p:sp>
          <p:nvSpPr>
            <p:cNvPr id="23" name="TextBox 22">
              <a:hlinkClick r:id="rId2" action="ppaction://hlinksldjump"/>
            </p:cNvPr>
            <p:cNvSpPr txBox="1"/>
            <p:nvPr/>
          </p:nvSpPr>
          <p:spPr>
            <a:xfrm rot="10800000">
              <a:off x="2706081" y="2965313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5</a:t>
              </a:r>
            </a:p>
          </p:txBody>
        </p:sp>
        <p:sp>
          <p:nvSpPr>
            <p:cNvPr id="25" name="TextBox 24">
              <a:hlinkClick r:id="rId2" action="ppaction://hlinksldjump"/>
            </p:cNvPr>
            <p:cNvSpPr txBox="1"/>
            <p:nvPr/>
          </p:nvSpPr>
          <p:spPr>
            <a:xfrm rot="18000000">
              <a:off x="6344372" y="658181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1</a:t>
              </a:r>
            </a:p>
          </p:txBody>
        </p:sp>
        <p:sp>
          <p:nvSpPr>
            <p:cNvPr id="29" name="TextBox 28">
              <a:hlinkClick r:id="rId2" action="ppaction://hlinksldjump"/>
            </p:cNvPr>
            <p:cNvSpPr txBox="1"/>
            <p:nvPr/>
          </p:nvSpPr>
          <p:spPr>
            <a:xfrm rot="14400000">
              <a:off x="3965044" y="658178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6</a:t>
              </a:r>
            </a:p>
          </p:txBody>
        </p:sp>
      </p:grpSp>
      <p:sp>
        <p:nvSpPr>
          <p:cNvPr id="32" name="Left Arrow 31" descr="Arrow points to question number" title="Arrow"/>
          <p:cNvSpPr/>
          <p:nvPr/>
        </p:nvSpPr>
        <p:spPr>
          <a:xfrm>
            <a:off x="9710465" y="3569820"/>
            <a:ext cx="1992573" cy="504967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9207" y="1920582"/>
            <a:ext cx="38784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San serif"/>
              </a:rPr>
              <a:t>Click on the    Wheel to spin</a:t>
            </a:r>
          </a:p>
          <a:p>
            <a:endParaRPr lang="en-US" sz="1200" dirty="0">
              <a:latin typeface="San serif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latin typeface="San serif"/>
              </a:rPr>
              <a:t>Click on the Wheel to stop it</a:t>
            </a:r>
          </a:p>
          <a:p>
            <a:endParaRPr lang="en-US" sz="1200" dirty="0">
              <a:latin typeface="San serif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>
                <a:latin typeface="San serif"/>
              </a:rPr>
              <a:t>Click on the number to go to the question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1032753" y="722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Wheel of Learning</a:t>
            </a:r>
          </a:p>
        </p:txBody>
      </p:sp>
    </p:spTree>
    <p:extLst>
      <p:ext uri="{BB962C8B-B14F-4D97-AF65-F5344CB8AC3E}">
        <p14:creationId xmlns:p14="http://schemas.microsoft.com/office/powerpoint/2010/main" val="19779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 descr="Answer the question" title="Question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791991"/>
              </p:ext>
            </p:extLst>
          </p:nvPr>
        </p:nvGraphicFramePr>
        <p:xfrm>
          <a:off x="3761669" y="1716084"/>
          <a:ext cx="8055428" cy="4853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6762">
                  <a:extLst>
                    <a:ext uri="{9D8B030D-6E8A-4147-A177-3AD203B41FA5}">
                      <a16:colId xmlns:a16="http://schemas.microsoft.com/office/drawing/2014/main" val="2945091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235437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24136733"/>
                    </a:ext>
                  </a:extLst>
                </a:gridCol>
              </a:tblGrid>
              <a:tr h="24269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17463"/>
                  </a:ext>
                </a:extLst>
              </a:tr>
              <a:tr h="24269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92973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6786" y="1690688"/>
            <a:ext cx="31295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latin typeface="San serif"/>
              </a:rPr>
              <a:t>Answer the Question</a:t>
            </a:r>
          </a:p>
          <a:p>
            <a:pPr marL="342900" indent="-342900">
              <a:buAutoNum type="arabicPeriod"/>
            </a:pPr>
            <a:endParaRPr lang="en-US" sz="3200" dirty="0">
              <a:latin typeface="San serif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San serif"/>
              </a:rPr>
              <a:t>Click on the Question to see the answer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70118" y="227683"/>
            <a:ext cx="10515600" cy="105511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Question 6</a:t>
            </a:r>
          </a:p>
        </p:txBody>
      </p:sp>
      <p:cxnSp>
        <p:nvCxnSpPr>
          <p:cNvPr id="10" name="Straight Arrow Connector 9" descr="Click on the question" title="Arrow"/>
          <p:cNvCxnSpPr/>
          <p:nvPr/>
        </p:nvCxnSpPr>
        <p:spPr>
          <a:xfrm>
            <a:off x="2330245" y="4365523"/>
            <a:ext cx="6825227" cy="864595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descr="How much did the College save on energy from 2015 - 2020?" title="Question">
            <a:hlinkClick r:id="rId2" action="ppaction://hlinksldjump"/>
          </p:cNvPr>
          <p:cNvSpPr txBox="1"/>
          <p:nvPr/>
        </p:nvSpPr>
        <p:spPr>
          <a:xfrm>
            <a:off x="9155472" y="4483510"/>
            <a:ext cx="2462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dirty="0">
                <a:latin typeface="San serif"/>
              </a:rPr>
              <a:t>How can you reduce phantom load?</a:t>
            </a:r>
          </a:p>
        </p:txBody>
      </p:sp>
    </p:spTree>
    <p:extLst>
      <p:ext uri="{BB962C8B-B14F-4D97-AF65-F5344CB8AC3E}">
        <p14:creationId xmlns:p14="http://schemas.microsoft.com/office/powerpoint/2010/main" val="1476432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 title="Answer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081748"/>
              </p:ext>
            </p:extLst>
          </p:nvPr>
        </p:nvGraphicFramePr>
        <p:xfrm>
          <a:off x="3782977" y="1398271"/>
          <a:ext cx="8059977" cy="5001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6659">
                  <a:extLst>
                    <a:ext uri="{9D8B030D-6E8A-4147-A177-3AD203B41FA5}">
                      <a16:colId xmlns:a16="http://schemas.microsoft.com/office/drawing/2014/main" val="1055683068"/>
                    </a:ext>
                  </a:extLst>
                </a:gridCol>
                <a:gridCol w="2686659">
                  <a:extLst>
                    <a:ext uri="{9D8B030D-6E8A-4147-A177-3AD203B41FA5}">
                      <a16:colId xmlns:a16="http://schemas.microsoft.com/office/drawing/2014/main" val="3740989601"/>
                    </a:ext>
                  </a:extLst>
                </a:gridCol>
                <a:gridCol w="2686659">
                  <a:extLst>
                    <a:ext uri="{9D8B030D-6E8A-4147-A177-3AD203B41FA5}">
                      <a16:colId xmlns:a16="http://schemas.microsoft.com/office/drawing/2014/main" val="3775086894"/>
                    </a:ext>
                  </a:extLst>
                </a:gridCol>
              </a:tblGrid>
              <a:tr h="25008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73757"/>
                  </a:ext>
                </a:extLst>
              </a:tr>
              <a:tr h="2500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624705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53937" y="40310"/>
            <a:ext cx="4445000" cy="12062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Answer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098" y="2700128"/>
            <a:ext cx="3171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Answer box to see the puzzle piece</a:t>
            </a:r>
          </a:p>
        </p:txBody>
      </p:sp>
      <p:cxnSp>
        <p:nvCxnSpPr>
          <p:cNvPr id="10" name="Straight Arrow Connector 9" descr="Click on the answer box" title="Arrow"/>
          <p:cNvCxnSpPr/>
          <p:nvPr/>
        </p:nvCxnSpPr>
        <p:spPr>
          <a:xfrm>
            <a:off x="2772697" y="4263411"/>
            <a:ext cx="6312937" cy="839531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 descr="Over $6M" title="Answer">
            <a:hlinkClick r:id="rId2" action="ppaction://hlinksldjump"/>
          </p:cNvPr>
          <p:cNvSpPr txBox="1"/>
          <p:nvPr/>
        </p:nvSpPr>
        <p:spPr>
          <a:xfrm>
            <a:off x="9322696" y="3940495"/>
            <a:ext cx="25817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Turn off items such as personal computers, monitors, printers when not in use.</a:t>
            </a:r>
            <a:endParaRPr lang="en-US" sz="2600" dirty="0">
              <a:latin typeface="San serif"/>
            </a:endParaRPr>
          </a:p>
        </p:txBody>
      </p:sp>
    </p:spTree>
    <p:extLst>
      <p:ext uri="{BB962C8B-B14F-4D97-AF65-F5344CB8AC3E}">
        <p14:creationId xmlns:p14="http://schemas.microsoft.com/office/powerpoint/2010/main" val="1745666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4009" y="496906"/>
            <a:ext cx="10097310" cy="1325563"/>
          </a:xfrm>
        </p:spPr>
        <p:txBody>
          <a:bodyPr/>
          <a:lstStyle/>
          <a:p>
            <a:r>
              <a:rPr lang="en-US" b="1" dirty="0">
                <a:solidFill>
                  <a:srgbClr val="4472C4"/>
                </a:solidFill>
                <a:latin typeface="San serif"/>
              </a:rPr>
              <a:t>Guess what the puzzle piece means in words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009" y="2334638"/>
            <a:ext cx="34630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puzzle piece to see the answer</a:t>
            </a:r>
          </a:p>
        </p:txBody>
      </p:sp>
      <p:graphicFrame>
        <p:nvGraphicFramePr>
          <p:cNvPr id="3" name="Table 2" descr="Guess what the puzzle piece means in words" title="Puzzle Piec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76314"/>
              </p:ext>
            </p:extLst>
          </p:nvPr>
        </p:nvGraphicFramePr>
        <p:xfrm>
          <a:off x="3784060" y="1498005"/>
          <a:ext cx="8127999" cy="4917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627984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78163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29786000"/>
                    </a:ext>
                  </a:extLst>
                </a:gridCol>
              </a:tblGrid>
              <a:tr h="2458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54832"/>
                  </a:ext>
                </a:extLst>
              </a:tr>
              <a:tr h="2458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524741"/>
                  </a:ext>
                </a:extLst>
              </a:tr>
            </a:tbl>
          </a:graphicData>
        </a:graphic>
      </p:graphicFrame>
      <p:cxnSp>
        <p:nvCxnSpPr>
          <p:cNvPr id="11" name="Straight Arrow Connector 10" descr="Click on the puzzle piece" title="Arrow"/>
          <p:cNvCxnSpPr/>
          <p:nvPr/>
        </p:nvCxnSpPr>
        <p:spPr>
          <a:xfrm>
            <a:off x="2330245" y="4542503"/>
            <a:ext cx="6828503" cy="735557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 descr="Guess what the puzzle piece means in words" title="Puzzle Piece"/>
          <p:cNvGrpSpPr/>
          <p:nvPr/>
        </p:nvGrpSpPr>
        <p:grpSpPr>
          <a:xfrm>
            <a:off x="9268936" y="4015921"/>
            <a:ext cx="2612192" cy="2416945"/>
            <a:chOff x="9268936" y="4015921"/>
            <a:chExt cx="2612192" cy="2416945"/>
          </a:xfrm>
        </p:grpSpPr>
        <p:pic>
          <p:nvPicPr>
            <p:cNvPr id="2" name="Picture 1" descr="Guess what the puzzle piece means in words" title="Puzzle Piece"/>
            <p:cNvPicPr>
              <a:picLocks noChangeAspect="1"/>
            </p:cNvPicPr>
            <p:nvPr/>
          </p:nvPicPr>
          <p:blipFill rotWithShape="1">
            <a:blip r:embed="rId2"/>
            <a:srcRect l="1896" b="17097"/>
            <a:stretch/>
          </p:blipFill>
          <p:spPr>
            <a:xfrm>
              <a:off x="9268936" y="4015921"/>
              <a:ext cx="1211175" cy="130638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901117" y="4170064"/>
              <a:ext cx="7374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/>
                <a:t>+</a:t>
              </a:r>
            </a:p>
          </p:txBody>
        </p:sp>
        <p:pic>
          <p:nvPicPr>
            <p:cNvPr id="13" name="Picture 12" descr="Guess what the puzzle piece means in words" title="Puzzle Piece"/>
            <p:cNvPicPr>
              <a:picLocks noChangeAspect="1"/>
            </p:cNvPicPr>
            <p:nvPr/>
          </p:nvPicPr>
          <p:blipFill rotWithShape="1">
            <a:blip r:embed="rId3"/>
            <a:srcRect r="11999"/>
            <a:stretch/>
          </p:blipFill>
          <p:spPr>
            <a:xfrm>
              <a:off x="10028903" y="5392039"/>
              <a:ext cx="1852225" cy="1040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412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 title="Answer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292676"/>
              </p:ext>
            </p:extLst>
          </p:nvPr>
        </p:nvGraphicFramePr>
        <p:xfrm>
          <a:off x="3782978" y="1430593"/>
          <a:ext cx="7895772" cy="4969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1924">
                  <a:extLst>
                    <a:ext uri="{9D8B030D-6E8A-4147-A177-3AD203B41FA5}">
                      <a16:colId xmlns:a16="http://schemas.microsoft.com/office/drawing/2014/main" val="1055683068"/>
                    </a:ext>
                  </a:extLst>
                </a:gridCol>
                <a:gridCol w="2631924">
                  <a:extLst>
                    <a:ext uri="{9D8B030D-6E8A-4147-A177-3AD203B41FA5}">
                      <a16:colId xmlns:a16="http://schemas.microsoft.com/office/drawing/2014/main" val="3740989601"/>
                    </a:ext>
                  </a:extLst>
                </a:gridCol>
                <a:gridCol w="2631924">
                  <a:extLst>
                    <a:ext uri="{9D8B030D-6E8A-4147-A177-3AD203B41FA5}">
                      <a16:colId xmlns:a16="http://schemas.microsoft.com/office/drawing/2014/main" val="3775086894"/>
                    </a:ext>
                  </a:extLst>
                </a:gridCol>
              </a:tblGrid>
              <a:tr h="24847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73757"/>
                  </a:ext>
                </a:extLst>
              </a:tr>
              <a:tr h="24847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624705"/>
                  </a:ext>
                </a:extLst>
              </a:tr>
            </a:tbl>
          </a:graphicData>
        </a:graphic>
      </p:graphicFrame>
      <p:sp>
        <p:nvSpPr>
          <p:cNvPr id="6" name="TextBox 5" descr="Over $6M" title="Answer"/>
          <p:cNvSpPr txBox="1"/>
          <p:nvPr/>
        </p:nvSpPr>
        <p:spPr>
          <a:xfrm>
            <a:off x="3971047" y="2228671"/>
            <a:ext cx="223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an serif"/>
              </a:rPr>
              <a:t>Over $7.9M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66893" y="104848"/>
            <a:ext cx="4445000" cy="12062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Answer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787" y="2172476"/>
            <a:ext cx="3171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Answer box to see the puzzle piece</a:t>
            </a:r>
          </a:p>
        </p:txBody>
      </p:sp>
      <p:cxnSp>
        <p:nvCxnSpPr>
          <p:cNvPr id="10" name="Straight Arrow Connector 9" descr="Click on the answer box" title="Arrow"/>
          <p:cNvCxnSpPr/>
          <p:nvPr/>
        </p:nvCxnSpPr>
        <p:spPr>
          <a:xfrm flipV="1">
            <a:off x="3035030" y="2683900"/>
            <a:ext cx="936017" cy="76585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35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Save" title="Answer Tex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1362"/>
              </p:ext>
            </p:extLst>
          </p:nvPr>
        </p:nvGraphicFramePr>
        <p:xfrm>
          <a:off x="3410858" y="1731522"/>
          <a:ext cx="8127999" cy="4733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672677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661203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89886010"/>
                    </a:ext>
                  </a:extLst>
                </a:gridCol>
              </a:tblGrid>
              <a:tr h="2366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68702"/>
                  </a:ext>
                </a:extLst>
              </a:tr>
              <a:tr h="2366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37432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Puzzle Answer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464" y="2159749"/>
            <a:ext cx="2704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Answer</a:t>
            </a:r>
          </a:p>
        </p:txBody>
      </p:sp>
      <p:cxnSp>
        <p:nvCxnSpPr>
          <p:cNvPr id="11" name="Straight Arrow Connector 10" descr="Click on the answer box" title="Arrow"/>
          <p:cNvCxnSpPr/>
          <p:nvPr/>
        </p:nvCxnSpPr>
        <p:spPr>
          <a:xfrm>
            <a:off x="2137939" y="3483188"/>
            <a:ext cx="6932319" cy="173085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9070258" y="4829324"/>
            <a:ext cx="262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3065783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Save" title="Answer Tex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73019"/>
              </p:ext>
            </p:extLst>
          </p:nvPr>
        </p:nvGraphicFramePr>
        <p:xfrm>
          <a:off x="678425" y="943896"/>
          <a:ext cx="10860432" cy="5520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0144">
                  <a:extLst>
                    <a:ext uri="{9D8B030D-6E8A-4147-A177-3AD203B41FA5}">
                      <a16:colId xmlns:a16="http://schemas.microsoft.com/office/drawing/2014/main" val="3467267705"/>
                    </a:ext>
                  </a:extLst>
                </a:gridCol>
                <a:gridCol w="3620144">
                  <a:extLst>
                    <a:ext uri="{9D8B030D-6E8A-4147-A177-3AD203B41FA5}">
                      <a16:colId xmlns:a16="http://schemas.microsoft.com/office/drawing/2014/main" val="1466120345"/>
                    </a:ext>
                  </a:extLst>
                </a:gridCol>
                <a:gridCol w="3620144">
                  <a:extLst>
                    <a:ext uri="{9D8B030D-6E8A-4147-A177-3AD203B41FA5}">
                      <a16:colId xmlns:a16="http://schemas.microsoft.com/office/drawing/2014/main" val="3389886010"/>
                    </a:ext>
                  </a:extLst>
                </a:gridCol>
              </a:tblGrid>
              <a:tr h="27603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68702"/>
                  </a:ext>
                </a:extLst>
              </a:tr>
              <a:tr h="27603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3743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92388" y="4534355"/>
            <a:ext cx="3244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an serif"/>
              </a:rPr>
              <a:t>Products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6773" y="4534355"/>
            <a:ext cx="2433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an serif"/>
              </a:rPr>
              <a:t>Star</a:t>
            </a: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1224116" y="4534355"/>
            <a:ext cx="297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an serif"/>
              </a:rPr>
              <a:t>Energy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2103" y="1853959"/>
            <a:ext cx="2250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an serif"/>
              </a:rPr>
              <a:t>Save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9484" y="1853960"/>
            <a:ext cx="2778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an serif"/>
              </a:rPr>
              <a:t>Energy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11273" y="1914295"/>
            <a:ext cx="3406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San serif"/>
              </a:rPr>
              <a:t>Purchase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57" y="-213467"/>
            <a:ext cx="11267768" cy="1325563"/>
          </a:xfrm>
        </p:spPr>
        <p:txBody>
          <a:bodyPr/>
          <a:lstStyle/>
          <a:p>
            <a:r>
              <a:rPr lang="en-US" b="1" dirty="0">
                <a:solidFill>
                  <a:srgbClr val="4472C4"/>
                </a:solidFill>
                <a:latin typeface="San serif"/>
              </a:rPr>
              <a:t>Congratulations – You Solved the Puzzle!</a:t>
            </a:r>
          </a:p>
        </p:txBody>
      </p:sp>
    </p:spTree>
    <p:extLst>
      <p:ext uri="{BB962C8B-B14F-4D97-AF65-F5344CB8AC3E}">
        <p14:creationId xmlns:p14="http://schemas.microsoft.com/office/powerpoint/2010/main" val="313328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in dropped into piggy bank" title="Puzzle Piece"/>
          <p:cNvPicPr>
            <a:picLocks noChangeAspect="1"/>
          </p:cNvPicPr>
          <p:nvPr/>
        </p:nvPicPr>
        <p:blipFill rotWithShape="1">
          <a:blip r:embed="rId2"/>
          <a:srcRect l="24408" r="17591"/>
          <a:stretch/>
        </p:blipFill>
        <p:spPr>
          <a:xfrm>
            <a:off x="4299626" y="2026751"/>
            <a:ext cx="2226914" cy="1813810"/>
          </a:xfrm>
          <a:prstGeom prst="rect">
            <a:avLst/>
          </a:prstGeom>
        </p:spPr>
      </p:pic>
      <p:graphicFrame>
        <p:nvGraphicFramePr>
          <p:cNvPr id="6" name="Table 5" descr="Quess what the puzzle piece means" title="Puzzle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068664"/>
              </p:ext>
            </p:extLst>
          </p:nvPr>
        </p:nvGraphicFramePr>
        <p:xfrm>
          <a:off x="4143982" y="1618188"/>
          <a:ext cx="7669719" cy="4832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6573">
                  <a:extLst>
                    <a:ext uri="{9D8B030D-6E8A-4147-A177-3AD203B41FA5}">
                      <a16:colId xmlns:a16="http://schemas.microsoft.com/office/drawing/2014/main" val="475937164"/>
                    </a:ext>
                  </a:extLst>
                </a:gridCol>
                <a:gridCol w="2556573">
                  <a:extLst>
                    <a:ext uri="{9D8B030D-6E8A-4147-A177-3AD203B41FA5}">
                      <a16:colId xmlns:a16="http://schemas.microsoft.com/office/drawing/2014/main" val="1247842779"/>
                    </a:ext>
                  </a:extLst>
                </a:gridCol>
                <a:gridCol w="2556573">
                  <a:extLst>
                    <a:ext uri="{9D8B030D-6E8A-4147-A177-3AD203B41FA5}">
                      <a16:colId xmlns:a16="http://schemas.microsoft.com/office/drawing/2014/main" val="3445949902"/>
                    </a:ext>
                  </a:extLst>
                </a:gridCol>
              </a:tblGrid>
              <a:tr h="24161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545737"/>
                  </a:ext>
                </a:extLst>
              </a:tr>
              <a:tr h="24161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334280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4009" y="496906"/>
            <a:ext cx="10097310" cy="1325563"/>
          </a:xfrm>
        </p:spPr>
        <p:txBody>
          <a:bodyPr/>
          <a:lstStyle/>
          <a:p>
            <a:r>
              <a:rPr lang="en-US" b="1" dirty="0">
                <a:solidFill>
                  <a:srgbClr val="4472C4"/>
                </a:solidFill>
                <a:latin typeface="San serif"/>
              </a:rPr>
              <a:t>Guess what the puzzle piece means in words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009" y="2334638"/>
            <a:ext cx="34630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puzzle piece to see the answer</a:t>
            </a:r>
          </a:p>
        </p:txBody>
      </p:sp>
      <p:cxnSp>
        <p:nvCxnSpPr>
          <p:cNvPr id="10" name="Straight Arrow Connector 9" descr="Click on the puzzle piece" title="Arrow"/>
          <p:cNvCxnSpPr/>
          <p:nvPr/>
        </p:nvCxnSpPr>
        <p:spPr>
          <a:xfrm flipV="1">
            <a:off x="3268494" y="2933657"/>
            <a:ext cx="1031132" cy="29592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44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 descr="Save" title="Answer Tex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66615"/>
              </p:ext>
            </p:extLst>
          </p:nvPr>
        </p:nvGraphicFramePr>
        <p:xfrm>
          <a:off x="3410858" y="1731522"/>
          <a:ext cx="8127999" cy="47330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672677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661203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89886010"/>
                    </a:ext>
                  </a:extLst>
                </a:gridCol>
              </a:tblGrid>
              <a:tr h="2366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668702"/>
                  </a:ext>
                </a:extLst>
              </a:tr>
              <a:tr h="2366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37432"/>
                  </a:ext>
                </a:extLst>
              </a:tr>
            </a:tbl>
          </a:graphicData>
        </a:graphic>
      </p:graphicFrame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3916696" y="2313638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Save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Puzzle Answer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464" y="2159749"/>
            <a:ext cx="2704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Answer</a:t>
            </a:r>
          </a:p>
        </p:txBody>
      </p:sp>
      <p:cxnSp>
        <p:nvCxnSpPr>
          <p:cNvPr id="11" name="Straight Arrow Connector 10" descr="Click on the answer box" title="Arrow"/>
          <p:cNvCxnSpPr/>
          <p:nvPr/>
        </p:nvCxnSpPr>
        <p:spPr>
          <a:xfrm flipV="1">
            <a:off x="2937754" y="2821468"/>
            <a:ext cx="978942" cy="330294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16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 descr="Spin the wheel" title="Wheel of Learning"/>
          <p:cNvGrpSpPr/>
          <p:nvPr/>
        </p:nvGrpSpPr>
        <p:grpSpPr>
          <a:xfrm>
            <a:off x="3804478" y="593967"/>
            <a:ext cx="6787128" cy="6192656"/>
            <a:chOff x="2706081" y="337140"/>
            <a:chExt cx="6787128" cy="6192656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082353" y="996904"/>
              <a:ext cx="2225675" cy="2568575"/>
            </a:xfrm>
            <a:custGeom>
              <a:avLst/>
              <a:gdLst>
                <a:gd name="T0" fmla="*/ 0 w 5841"/>
                <a:gd name="T1" fmla="*/ 0 h 6744"/>
                <a:gd name="T2" fmla="*/ 5841 w 5841"/>
                <a:gd name="T3" fmla="*/ 3372 h 6744"/>
                <a:gd name="T4" fmla="*/ 0 w 5841"/>
                <a:gd name="T5" fmla="*/ 6744 h 6744"/>
                <a:gd name="T6" fmla="*/ 0 w 5841"/>
                <a:gd name="T7" fmla="*/ 0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6744">
                  <a:moveTo>
                    <a:pt x="0" y="0"/>
                  </a:moveTo>
                  <a:cubicBezTo>
                    <a:pt x="2410" y="0"/>
                    <a:pt x="4637" y="1286"/>
                    <a:pt x="5841" y="3372"/>
                  </a:cubicBezTo>
                  <a:lnTo>
                    <a:pt x="0" y="6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7" descr="Number is 1" title="Number"/>
            <p:cNvSpPr>
              <a:spLocks/>
            </p:cNvSpPr>
            <p:nvPr/>
          </p:nvSpPr>
          <p:spPr bwMode="auto">
            <a:xfrm>
              <a:off x="6082353" y="2281191"/>
              <a:ext cx="2686050" cy="2570163"/>
            </a:xfrm>
            <a:custGeom>
              <a:avLst/>
              <a:gdLst>
                <a:gd name="T0" fmla="*/ 5841 w 7046"/>
                <a:gd name="T1" fmla="*/ 0 h 6745"/>
                <a:gd name="T2" fmla="*/ 5841 w 7046"/>
                <a:gd name="T3" fmla="*/ 6745 h 6745"/>
                <a:gd name="T4" fmla="*/ 0 w 7046"/>
                <a:gd name="T5" fmla="*/ 3372 h 6745"/>
                <a:gd name="T6" fmla="*/ 5841 w 7046"/>
                <a:gd name="T7" fmla="*/ 0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46" h="6745">
                  <a:moveTo>
                    <a:pt x="5841" y="0"/>
                  </a:moveTo>
                  <a:cubicBezTo>
                    <a:pt x="7046" y="2087"/>
                    <a:pt x="7046" y="4658"/>
                    <a:pt x="5841" y="6745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 descr="Number is 3" title="Number"/>
            <p:cNvSpPr>
              <a:spLocks/>
            </p:cNvSpPr>
            <p:nvPr/>
          </p:nvSpPr>
          <p:spPr bwMode="auto">
            <a:xfrm>
              <a:off x="6082353" y="3565479"/>
              <a:ext cx="2225675" cy="2570163"/>
            </a:xfrm>
            <a:custGeom>
              <a:avLst/>
              <a:gdLst>
                <a:gd name="T0" fmla="*/ 5841 w 5841"/>
                <a:gd name="T1" fmla="*/ 3373 h 6745"/>
                <a:gd name="T2" fmla="*/ 0 w 5841"/>
                <a:gd name="T3" fmla="*/ 6745 h 6745"/>
                <a:gd name="T4" fmla="*/ 0 w 5841"/>
                <a:gd name="T5" fmla="*/ 0 h 6745"/>
                <a:gd name="T6" fmla="*/ 5841 w 5841"/>
                <a:gd name="T7" fmla="*/ 3373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6745">
                  <a:moveTo>
                    <a:pt x="5841" y="3373"/>
                  </a:moveTo>
                  <a:cubicBezTo>
                    <a:pt x="4637" y="5459"/>
                    <a:pt x="2410" y="6745"/>
                    <a:pt x="0" y="6745"/>
                  </a:cubicBezTo>
                  <a:lnTo>
                    <a:pt x="0" y="0"/>
                  </a:lnTo>
                  <a:lnTo>
                    <a:pt x="5841" y="337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 descr="Number is 4" title="Number"/>
            <p:cNvSpPr>
              <a:spLocks/>
            </p:cNvSpPr>
            <p:nvPr/>
          </p:nvSpPr>
          <p:spPr bwMode="auto">
            <a:xfrm>
              <a:off x="3856678" y="3565479"/>
              <a:ext cx="2225675" cy="2570163"/>
            </a:xfrm>
            <a:custGeom>
              <a:avLst/>
              <a:gdLst>
                <a:gd name="T0" fmla="*/ 11681 w 11681"/>
                <a:gd name="T1" fmla="*/ 13489 h 13489"/>
                <a:gd name="T2" fmla="*/ 0 w 11681"/>
                <a:gd name="T3" fmla="*/ 6745 h 13489"/>
                <a:gd name="T4" fmla="*/ 11681 w 11681"/>
                <a:gd name="T5" fmla="*/ 0 h 13489"/>
                <a:gd name="T6" fmla="*/ 11681 w 1168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13489">
                  <a:moveTo>
                    <a:pt x="11681" y="13489"/>
                  </a:moveTo>
                  <a:cubicBezTo>
                    <a:pt x="6862" y="13489"/>
                    <a:pt x="2409" y="10918"/>
                    <a:pt x="0" y="6745"/>
                  </a:cubicBezTo>
                  <a:lnTo>
                    <a:pt x="11681" y="0"/>
                  </a:lnTo>
                  <a:lnTo>
                    <a:pt x="11681" y="13489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397890" y="2281191"/>
              <a:ext cx="2684463" cy="2570163"/>
            </a:xfrm>
            <a:custGeom>
              <a:avLst/>
              <a:gdLst>
                <a:gd name="T0" fmla="*/ 2410 w 14091"/>
                <a:gd name="T1" fmla="*/ 13489 h 13489"/>
                <a:gd name="T2" fmla="*/ 2410 w 14091"/>
                <a:gd name="T3" fmla="*/ 0 h 13489"/>
                <a:gd name="T4" fmla="*/ 14091 w 14091"/>
                <a:gd name="T5" fmla="*/ 6744 h 13489"/>
                <a:gd name="T6" fmla="*/ 2410 w 1409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91" h="13489">
                  <a:moveTo>
                    <a:pt x="2410" y="13489"/>
                  </a:moveTo>
                  <a:cubicBezTo>
                    <a:pt x="0" y="9315"/>
                    <a:pt x="0" y="4173"/>
                    <a:pt x="2410" y="0"/>
                  </a:cubicBezTo>
                  <a:lnTo>
                    <a:pt x="14091" y="6744"/>
                  </a:lnTo>
                  <a:lnTo>
                    <a:pt x="2410" y="1348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856678" y="996904"/>
              <a:ext cx="2225675" cy="2568575"/>
            </a:xfrm>
            <a:custGeom>
              <a:avLst/>
              <a:gdLst>
                <a:gd name="T0" fmla="*/ 0 w 11681"/>
                <a:gd name="T1" fmla="*/ 6744 h 13488"/>
                <a:gd name="T2" fmla="*/ 11681 w 11681"/>
                <a:gd name="T3" fmla="*/ 0 h 13488"/>
                <a:gd name="T4" fmla="*/ 11681 w 11681"/>
                <a:gd name="T5" fmla="*/ 13488 h 13488"/>
                <a:gd name="T6" fmla="*/ 0 w 11681"/>
                <a:gd name="T7" fmla="*/ 6744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13488">
                  <a:moveTo>
                    <a:pt x="0" y="6744"/>
                  </a:moveTo>
                  <a:cubicBezTo>
                    <a:pt x="2409" y="2571"/>
                    <a:pt x="6862" y="0"/>
                    <a:pt x="11681" y="0"/>
                  </a:cubicBezTo>
                  <a:lnTo>
                    <a:pt x="11681" y="13488"/>
                  </a:lnTo>
                  <a:lnTo>
                    <a:pt x="0" y="6744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>
              <a:hlinkClick r:id="rId2" action="ppaction://hlinksldjump"/>
            </p:cNvPr>
            <p:cNvSpPr txBox="1"/>
            <p:nvPr/>
          </p:nvSpPr>
          <p:spPr>
            <a:xfrm>
              <a:off x="7650803" y="2965314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2</a:t>
              </a:r>
            </a:p>
          </p:txBody>
        </p:sp>
        <p:sp>
          <p:nvSpPr>
            <p:cNvPr id="21" name="TextBox 20">
              <a:hlinkClick r:id="rId2" action="ppaction://hlinksldjump"/>
            </p:cNvPr>
            <p:cNvSpPr txBox="1"/>
            <p:nvPr/>
          </p:nvSpPr>
          <p:spPr>
            <a:xfrm rot="3600000">
              <a:off x="6406465" y="5008428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3</a:t>
              </a:r>
            </a:p>
          </p:txBody>
        </p:sp>
        <p:sp>
          <p:nvSpPr>
            <p:cNvPr id="22" name="TextBox 21">
              <a:hlinkClick r:id="rId2" action="ppaction://hlinksldjump"/>
            </p:cNvPr>
            <p:cNvSpPr txBox="1"/>
            <p:nvPr/>
          </p:nvSpPr>
          <p:spPr>
            <a:xfrm rot="7200000">
              <a:off x="3994549" y="5025563"/>
              <a:ext cx="1802837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4</a:t>
              </a:r>
            </a:p>
          </p:txBody>
        </p:sp>
        <p:sp>
          <p:nvSpPr>
            <p:cNvPr id="23" name="TextBox 22">
              <a:hlinkClick r:id="rId2" action="ppaction://hlinksldjump"/>
            </p:cNvPr>
            <p:cNvSpPr txBox="1"/>
            <p:nvPr/>
          </p:nvSpPr>
          <p:spPr>
            <a:xfrm rot="10800000">
              <a:off x="2706081" y="2965313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5</a:t>
              </a:r>
            </a:p>
          </p:txBody>
        </p:sp>
        <p:sp>
          <p:nvSpPr>
            <p:cNvPr id="25" name="TextBox 24">
              <a:hlinkClick r:id="rId2" action="ppaction://hlinksldjump"/>
            </p:cNvPr>
            <p:cNvSpPr txBox="1"/>
            <p:nvPr/>
          </p:nvSpPr>
          <p:spPr>
            <a:xfrm rot="18000000">
              <a:off x="6344372" y="658181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1</a:t>
              </a:r>
            </a:p>
          </p:txBody>
        </p:sp>
        <p:sp>
          <p:nvSpPr>
            <p:cNvPr id="29" name="TextBox 28">
              <a:hlinkClick r:id="rId2" action="ppaction://hlinksldjump"/>
            </p:cNvPr>
            <p:cNvSpPr txBox="1"/>
            <p:nvPr/>
          </p:nvSpPr>
          <p:spPr>
            <a:xfrm rot="14400000">
              <a:off x="3965044" y="658178"/>
              <a:ext cx="1842406" cy="120032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San serif"/>
                </a:rPr>
                <a:t>6</a:t>
              </a:r>
            </a:p>
          </p:txBody>
        </p:sp>
      </p:grpSp>
      <p:sp>
        <p:nvSpPr>
          <p:cNvPr id="32" name="Left Arrow 31" descr="Arrow points to question number" title="Arrow"/>
          <p:cNvSpPr/>
          <p:nvPr/>
        </p:nvSpPr>
        <p:spPr>
          <a:xfrm>
            <a:off x="9710465" y="3569820"/>
            <a:ext cx="1992573" cy="504967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9207" y="1920582"/>
            <a:ext cx="38784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San serif"/>
              </a:rPr>
              <a:t>Click on the    Wheel to spin</a:t>
            </a:r>
          </a:p>
          <a:p>
            <a:endParaRPr lang="en-US" sz="1200" dirty="0">
              <a:latin typeface="San serif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>
                <a:latin typeface="San serif"/>
              </a:rPr>
              <a:t>Click on the Wheel to stop it</a:t>
            </a:r>
          </a:p>
          <a:p>
            <a:endParaRPr lang="en-US" sz="1200" dirty="0">
              <a:latin typeface="San serif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>
                <a:latin typeface="San serif"/>
              </a:rPr>
              <a:t>Click on the number to go to the question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1032753" y="722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Wheel of Learning</a:t>
            </a:r>
          </a:p>
        </p:txBody>
      </p:sp>
    </p:spTree>
    <p:extLst>
      <p:ext uri="{BB962C8B-B14F-4D97-AF65-F5344CB8AC3E}">
        <p14:creationId xmlns:p14="http://schemas.microsoft.com/office/powerpoint/2010/main" val="20260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 descr="Answer the question" title="Question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791991"/>
              </p:ext>
            </p:extLst>
          </p:nvPr>
        </p:nvGraphicFramePr>
        <p:xfrm>
          <a:off x="3761669" y="1716084"/>
          <a:ext cx="8055428" cy="4853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6762">
                  <a:extLst>
                    <a:ext uri="{9D8B030D-6E8A-4147-A177-3AD203B41FA5}">
                      <a16:colId xmlns:a16="http://schemas.microsoft.com/office/drawing/2014/main" val="2945091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235437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24136733"/>
                    </a:ext>
                  </a:extLst>
                </a:gridCol>
              </a:tblGrid>
              <a:tr h="24269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17463"/>
                  </a:ext>
                </a:extLst>
              </a:tr>
              <a:tr h="24269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929734"/>
                  </a:ext>
                </a:extLst>
              </a:tr>
            </a:tbl>
          </a:graphicData>
        </a:graphic>
      </p:graphicFrame>
      <p:sp>
        <p:nvSpPr>
          <p:cNvPr id="5" name="TextBox 4" descr="How much did the College save on energy from 2015 - 2020?" title="Question">
            <a:hlinkClick r:id="rId2" action="ppaction://hlinksldjump"/>
          </p:cNvPr>
          <p:cNvSpPr txBox="1"/>
          <p:nvPr/>
        </p:nvSpPr>
        <p:spPr>
          <a:xfrm>
            <a:off x="6577439" y="2183130"/>
            <a:ext cx="2423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>
                <a:latin typeface="San serif"/>
              </a:rPr>
              <a:t>Name types of clean energy?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786" y="1690688"/>
            <a:ext cx="3129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latin typeface="San serif"/>
              </a:rPr>
              <a:t>Answer the Question</a:t>
            </a:r>
          </a:p>
          <a:p>
            <a:pPr marL="342900" indent="-342900">
              <a:buAutoNum type="arabicPeriod"/>
            </a:pPr>
            <a:endParaRPr lang="en-US" sz="3200" dirty="0">
              <a:latin typeface="San serif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San serif"/>
              </a:rPr>
              <a:t>Click on the Question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02854" y="345670"/>
            <a:ext cx="10515600" cy="105511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Question 2</a:t>
            </a:r>
          </a:p>
        </p:txBody>
      </p:sp>
      <p:cxnSp>
        <p:nvCxnSpPr>
          <p:cNvPr id="10" name="Straight Arrow Connector 9" descr="Click on the question" title="Arrow"/>
          <p:cNvCxnSpPr/>
          <p:nvPr/>
        </p:nvCxnSpPr>
        <p:spPr>
          <a:xfrm flipV="1">
            <a:off x="2470826" y="2698955"/>
            <a:ext cx="4106613" cy="126894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2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 title="Answer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08957"/>
              </p:ext>
            </p:extLst>
          </p:nvPr>
        </p:nvGraphicFramePr>
        <p:xfrm>
          <a:off x="3694487" y="1408770"/>
          <a:ext cx="8074725" cy="4991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1575">
                  <a:extLst>
                    <a:ext uri="{9D8B030D-6E8A-4147-A177-3AD203B41FA5}">
                      <a16:colId xmlns:a16="http://schemas.microsoft.com/office/drawing/2014/main" val="1055683068"/>
                    </a:ext>
                  </a:extLst>
                </a:gridCol>
                <a:gridCol w="2691575">
                  <a:extLst>
                    <a:ext uri="{9D8B030D-6E8A-4147-A177-3AD203B41FA5}">
                      <a16:colId xmlns:a16="http://schemas.microsoft.com/office/drawing/2014/main" val="3740989601"/>
                    </a:ext>
                  </a:extLst>
                </a:gridCol>
                <a:gridCol w="2691575">
                  <a:extLst>
                    <a:ext uri="{9D8B030D-6E8A-4147-A177-3AD203B41FA5}">
                      <a16:colId xmlns:a16="http://schemas.microsoft.com/office/drawing/2014/main" val="3775086894"/>
                    </a:ext>
                  </a:extLst>
                </a:gridCol>
              </a:tblGrid>
              <a:tr h="2495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73757"/>
                  </a:ext>
                </a:extLst>
              </a:tr>
              <a:tr h="24956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624705"/>
                  </a:ext>
                </a:extLst>
              </a:tr>
            </a:tbl>
          </a:graphicData>
        </a:graphic>
      </p:graphicFrame>
      <p:sp>
        <p:nvSpPr>
          <p:cNvPr id="6" name="TextBox 5" descr="Over $6M" title="Answer">
            <a:hlinkClick r:id="rId2" action="ppaction://hlinksldjump"/>
          </p:cNvPr>
          <p:cNvSpPr txBox="1"/>
          <p:nvPr/>
        </p:nvSpPr>
        <p:spPr>
          <a:xfrm>
            <a:off x="6687006" y="1792187"/>
            <a:ext cx="223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an serif"/>
              </a:rPr>
              <a:t>Wind, Solar, Hydro, Geothermal, and Nuclear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40634" y="202540"/>
            <a:ext cx="4445000" cy="12062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San serif"/>
              </a:rPr>
              <a:t>Answer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098" y="2700128"/>
            <a:ext cx="3171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Answer box</a:t>
            </a:r>
          </a:p>
        </p:txBody>
      </p:sp>
      <p:cxnSp>
        <p:nvCxnSpPr>
          <p:cNvPr id="10" name="Straight Arrow Connector 9" descr="Click on the answer box" title="Arrow"/>
          <p:cNvCxnSpPr/>
          <p:nvPr/>
        </p:nvCxnSpPr>
        <p:spPr>
          <a:xfrm flipV="1">
            <a:off x="3097161" y="2700128"/>
            <a:ext cx="3589845" cy="849227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1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4009" y="496906"/>
            <a:ext cx="10097310" cy="1325563"/>
          </a:xfrm>
        </p:spPr>
        <p:txBody>
          <a:bodyPr/>
          <a:lstStyle/>
          <a:p>
            <a:r>
              <a:rPr lang="en-US" b="1" dirty="0">
                <a:solidFill>
                  <a:srgbClr val="4472C4"/>
                </a:solidFill>
                <a:latin typeface="San serif"/>
              </a:rPr>
              <a:t>Guess what the puzzle piece means in words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009" y="2334638"/>
            <a:ext cx="34630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an serif"/>
              </a:rPr>
              <a:t>Click on the puzzle piece to see the answer</a:t>
            </a:r>
          </a:p>
        </p:txBody>
      </p:sp>
      <p:graphicFrame>
        <p:nvGraphicFramePr>
          <p:cNvPr id="3" name="Table 2" descr="Guess what the puzzle means in words." title="Puzzle Piec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665391"/>
              </p:ext>
            </p:extLst>
          </p:nvPr>
        </p:nvGraphicFramePr>
        <p:xfrm>
          <a:off x="3784060" y="1498005"/>
          <a:ext cx="8127999" cy="4917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627984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781632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29786000"/>
                    </a:ext>
                  </a:extLst>
                </a:gridCol>
              </a:tblGrid>
              <a:tr h="2458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54832"/>
                  </a:ext>
                </a:extLst>
              </a:tr>
              <a:tr h="2458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524741"/>
                  </a:ext>
                </a:extLst>
              </a:tr>
            </a:tbl>
          </a:graphicData>
        </a:graphic>
      </p:graphicFrame>
      <p:cxnSp>
        <p:nvCxnSpPr>
          <p:cNvPr id="10" name="Straight Arrow Connector 9" descr="Click on the puzzle piece" title="Arrow"/>
          <p:cNvCxnSpPr/>
          <p:nvPr/>
        </p:nvCxnSpPr>
        <p:spPr>
          <a:xfrm flipV="1">
            <a:off x="3268494" y="2625213"/>
            <a:ext cx="3220872" cy="60437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uess what the puzzle piece means in words" title="Puzzle Piec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366" y="1498005"/>
            <a:ext cx="2717385" cy="24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0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617</Words>
  <Application>Microsoft Office PowerPoint</Application>
  <PresentationFormat>Widescreen</PresentationFormat>
  <Paragraphs>161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San serif</vt:lpstr>
      <vt:lpstr>Office Theme</vt:lpstr>
      <vt:lpstr>Wheel of Learning</vt:lpstr>
      <vt:lpstr>Question 1</vt:lpstr>
      <vt:lpstr>Answer 1</vt:lpstr>
      <vt:lpstr>Guess what the puzzle piece means in words</vt:lpstr>
      <vt:lpstr>Puzzle Answer 1</vt:lpstr>
      <vt:lpstr>Wheel of Learning</vt:lpstr>
      <vt:lpstr>Question 2</vt:lpstr>
      <vt:lpstr>Answer 2</vt:lpstr>
      <vt:lpstr>Guess what the puzzle piece means in words</vt:lpstr>
      <vt:lpstr>Puzzle Answer 2</vt:lpstr>
      <vt:lpstr>Wheel of Learning</vt:lpstr>
      <vt:lpstr>Question 3</vt:lpstr>
      <vt:lpstr>Answer 3</vt:lpstr>
      <vt:lpstr>Guess what the puzzle piece means in words</vt:lpstr>
      <vt:lpstr>Puzzle Answer 3</vt:lpstr>
      <vt:lpstr>Wheel of Learning</vt:lpstr>
      <vt:lpstr>Question 4</vt:lpstr>
      <vt:lpstr>Answer 4</vt:lpstr>
      <vt:lpstr>Guess what the puzzle piece means in words</vt:lpstr>
      <vt:lpstr>Puzzle Answer 4</vt:lpstr>
      <vt:lpstr>Wheel of Learning</vt:lpstr>
      <vt:lpstr>Question 5</vt:lpstr>
      <vt:lpstr>Answer 5</vt:lpstr>
      <vt:lpstr>Guess what the puzzle piece means in words</vt:lpstr>
      <vt:lpstr>Puzzle Answer 5</vt:lpstr>
      <vt:lpstr>Wheel of Learning</vt:lpstr>
      <vt:lpstr>Question 6</vt:lpstr>
      <vt:lpstr>Answer 6</vt:lpstr>
      <vt:lpstr>Guess what the puzzle piece means in words</vt:lpstr>
      <vt:lpstr>Puzzle Answer 6</vt:lpstr>
      <vt:lpstr>Congratulations – You Solved the Puzzle!</vt:lpstr>
    </vt:vector>
  </TitlesOfParts>
  <Company>Suffolk County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Malley</dc:creator>
  <cp:lastModifiedBy>Carol Malley</cp:lastModifiedBy>
  <cp:revision>55</cp:revision>
  <dcterms:created xsi:type="dcterms:W3CDTF">2021-03-02T16:47:20Z</dcterms:created>
  <dcterms:modified xsi:type="dcterms:W3CDTF">2022-03-10T17:11:33Z</dcterms:modified>
</cp:coreProperties>
</file>