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4"/>
  </p:sldMasterIdLst>
  <p:notesMasterIdLst>
    <p:notesMasterId r:id="rId11"/>
  </p:notesMasterIdLst>
  <p:sldIdLst>
    <p:sldId id="262" r:id="rId5"/>
    <p:sldId id="378" r:id="rId6"/>
    <p:sldId id="380" r:id="rId7"/>
    <p:sldId id="289" r:id="rId8"/>
    <p:sldId id="299" r:id="rId9"/>
    <p:sldId id="29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hawla Shehadeh" initials="KS" lastIdx="0" clrIdx="0">
    <p:extLst>
      <p:ext uri="{19B8F6BF-5375-455C-9EA6-DF929625EA0E}">
        <p15:presenceInfo xmlns:p15="http://schemas.microsoft.com/office/powerpoint/2012/main" userId="S-1-5-21-633020252-415254904-1221738049-164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6AD"/>
    <a:srgbClr val="A3313A"/>
    <a:srgbClr val="523D81"/>
    <a:srgbClr val="F9C0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3" d="100"/>
          <a:sy n="83" d="100"/>
        </p:scale>
        <p:origin x="690" y="78"/>
      </p:cViewPr>
      <p:guideLst/>
    </p:cSldViewPr>
  </p:slideViewPr>
  <p:notesTextViewPr>
    <p:cViewPr>
      <p:scale>
        <a:sx n="1" d="1"/>
        <a:sy n="1" d="1"/>
      </p:scale>
      <p:origin x="0" y="0"/>
    </p:cViewPr>
  </p:notesTextViewPr>
  <p:sorterViewPr>
    <p:cViewPr>
      <p:scale>
        <a:sx n="100" d="100"/>
        <a:sy n="100" d="100"/>
      </p:scale>
      <p:origin x="0" y="-2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FB7AB6-07B5-4FE6-8505-276F2872F8C4}" type="datetimeFigureOut">
              <a:rPr lang="en-US" smtClean="0"/>
              <a:t>5/23/2025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4DBAC5-74CC-4024-976C-5B0E24DB5BB8}" type="slidenum">
              <a:rPr lang="en-US" smtClean="0"/>
              <a:t>‹#›</a:t>
            </a:fld>
            <a:endParaRPr lang="en-US"/>
          </a:p>
        </p:txBody>
      </p:sp>
    </p:spTree>
    <p:extLst>
      <p:ext uri="{BB962C8B-B14F-4D97-AF65-F5344CB8AC3E}">
        <p14:creationId xmlns:p14="http://schemas.microsoft.com/office/powerpoint/2010/main" val="247406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70411" y="3329940"/>
            <a:ext cx="8601970" cy="3454830"/>
          </a:xfrm>
        </p:spPr>
        <p:txBody>
          <a:bodyPr>
            <a:normAutofit/>
          </a:bodyPr>
          <a:lstStyle/>
          <a:p>
            <a:pPr algn="ctr"/>
            <a:r>
              <a:rPr lang="en-US" sz="3200" dirty="0"/>
              <a:t>*To describe our work experience to the best advantage for the respective employer</a:t>
            </a:r>
          </a:p>
          <a:p>
            <a:pPr algn="ctr"/>
            <a:endParaRPr lang="en-US" sz="3200" dirty="0"/>
          </a:p>
          <a:p>
            <a:pPr algn="ctr"/>
            <a:r>
              <a:rPr lang="en-US" sz="3200" dirty="0"/>
              <a:t>*A good resume will highlight your skills, qualifications and experiences related to the job your seeking.</a:t>
            </a:r>
          </a:p>
          <a:p>
            <a:endParaRPr lang="en-US" baseline="0" dirty="0"/>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pPr>
              <a:defRPr/>
            </a:pPr>
            <a:fld id="{5B954CD9-65BF-4CF8-A18A-299CA640D90B}" type="slidenum">
              <a:rPr lang="en-US" smtClean="0"/>
              <a:pPr>
                <a:defRPr/>
              </a:pPr>
              <a:t>1</a:t>
            </a:fld>
            <a:endParaRPr lang="en-US" dirty="0"/>
          </a:p>
        </p:txBody>
      </p:sp>
    </p:spTree>
    <p:extLst>
      <p:ext uri="{BB962C8B-B14F-4D97-AF65-F5344CB8AC3E}">
        <p14:creationId xmlns:p14="http://schemas.microsoft.com/office/powerpoint/2010/main" val="560454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24018" y="3221629"/>
            <a:ext cx="8601970" cy="3563141"/>
          </a:xfrm>
        </p:spPr>
        <p:txBody>
          <a:bodyPr>
            <a:normAutofit/>
          </a:bodyPr>
          <a:lstStyle/>
          <a:p>
            <a:r>
              <a:rPr lang="en-US" sz="2200" b="1" dirty="0"/>
              <a:t>Reverse</a:t>
            </a:r>
            <a:r>
              <a:rPr lang="en-US" sz="2200" dirty="0"/>
              <a:t> </a:t>
            </a:r>
            <a:r>
              <a:rPr lang="en-US" sz="2200" b="1" dirty="0"/>
              <a:t>Chronological</a:t>
            </a:r>
            <a:r>
              <a:rPr lang="en-US" sz="2200" dirty="0"/>
              <a:t>: List your work experience in reverse Chronological order, this is most often used.</a:t>
            </a:r>
          </a:p>
          <a:p>
            <a:endParaRPr lang="en-US" sz="2200" dirty="0"/>
          </a:p>
          <a:p>
            <a:r>
              <a:rPr lang="en-US" sz="2200" b="1" dirty="0"/>
              <a:t>Functional</a:t>
            </a:r>
            <a:r>
              <a:rPr lang="en-US" sz="2200" dirty="0"/>
              <a:t>: This type is not often used.  The focus is on accomplishments and abilities rather than work history.  This type is used if you are a recent college grad with no work experience or if you have been out of work for a long time.</a:t>
            </a:r>
          </a:p>
          <a:p>
            <a:endParaRPr lang="en-US" sz="2200" dirty="0"/>
          </a:p>
          <a:p>
            <a:r>
              <a:rPr lang="en-US" sz="2200" b="1" dirty="0"/>
              <a:t>Combination</a:t>
            </a:r>
            <a:r>
              <a:rPr lang="en-US" sz="2200" dirty="0"/>
              <a:t>: Combines the skill &amp; achievements from the functional resume and the employment history from the Chronological resume.</a:t>
            </a:r>
          </a:p>
          <a:p>
            <a:endParaRPr lang="en-US" baseline="0" dirty="0"/>
          </a:p>
          <a:p>
            <a:endParaRPr lang="en-US" dirty="0"/>
          </a:p>
        </p:txBody>
      </p:sp>
      <p:sp>
        <p:nvSpPr>
          <p:cNvPr id="4" name="Slide Number Placeholder 3"/>
          <p:cNvSpPr>
            <a:spLocks noGrp="1"/>
          </p:cNvSpPr>
          <p:nvPr>
            <p:ph type="sldNum" sz="quarter" idx="10"/>
          </p:nvPr>
        </p:nvSpPr>
        <p:spPr/>
        <p:txBody>
          <a:bodyPr/>
          <a:lstStyle/>
          <a:p>
            <a:pPr>
              <a:defRPr/>
            </a:pPr>
            <a:fld id="{5B954CD9-65BF-4CF8-A18A-299CA640D90B}" type="slidenum">
              <a:rPr lang="en-US" smtClean="0"/>
              <a:pPr>
                <a:defRPr/>
              </a:pPr>
              <a:t>2</a:t>
            </a:fld>
            <a:endParaRPr lang="en-US" dirty="0"/>
          </a:p>
        </p:txBody>
      </p:sp>
    </p:spTree>
    <p:extLst>
      <p:ext uri="{BB962C8B-B14F-4D97-AF65-F5344CB8AC3E}">
        <p14:creationId xmlns:p14="http://schemas.microsoft.com/office/powerpoint/2010/main" val="2678613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95760" y="3191571"/>
            <a:ext cx="9100640" cy="3881620"/>
          </a:xfrm>
        </p:spPr>
        <p:txBody>
          <a:bodyPr>
            <a:noAutofit/>
          </a:bodyPr>
          <a:lstStyle/>
          <a:p>
            <a:pPr algn="ctr"/>
            <a:r>
              <a:rPr lang="en-US" sz="2600" dirty="0"/>
              <a:t>**Organize!  Heading, Name, Phone Number**</a:t>
            </a:r>
          </a:p>
          <a:p>
            <a:pPr algn="ctr"/>
            <a:r>
              <a:rPr lang="en-US" sz="2600" dirty="0"/>
              <a:t>Evaluate!</a:t>
            </a:r>
          </a:p>
          <a:p>
            <a:pPr algn="ctr"/>
            <a:r>
              <a:rPr lang="en-US" sz="2600" dirty="0"/>
              <a:t>*Research!  Google sample resumes to find a style that works for you</a:t>
            </a:r>
          </a:p>
          <a:p>
            <a:pPr algn="ctr"/>
            <a:r>
              <a:rPr lang="en-US" sz="2600" dirty="0"/>
              <a:t>*Focus/Goal! What do you want from this job?  Is it what you are looking for?</a:t>
            </a:r>
          </a:p>
          <a:p>
            <a:pPr algn="ctr"/>
            <a:r>
              <a:rPr lang="en-US" sz="2600" dirty="0"/>
              <a:t>*Remember to check that your voicemail message and email address is professional.</a:t>
            </a:r>
          </a:p>
        </p:txBody>
      </p:sp>
      <p:sp>
        <p:nvSpPr>
          <p:cNvPr id="4" name="Slide Number Placeholder 3"/>
          <p:cNvSpPr>
            <a:spLocks noGrp="1"/>
          </p:cNvSpPr>
          <p:nvPr>
            <p:ph type="sldNum" sz="quarter" idx="10"/>
          </p:nvPr>
        </p:nvSpPr>
        <p:spPr/>
        <p:txBody>
          <a:bodyPr/>
          <a:lstStyle/>
          <a:p>
            <a:pPr>
              <a:defRPr/>
            </a:pPr>
            <a:fld id="{5B954CD9-65BF-4CF8-A18A-299CA640D90B}" type="slidenum">
              <a:rPr lang="en-US" smtClean="0"/>
              <a:pPr>
                <a:defRPr/>
              </a:pPr>
              <a:t>3</a:t>
            </a:fld>
            <a:endParaRPr lang="en-US" dirty="0"/>
          </a:p>
        </p:txBody>
      </p:sp>
    </p:spTree>
    <p:extLst>
      <p:ext uri="{BB962C8B-B14F-4D97-AF65-F5344CB8AC3E}">
        <p14:creationId xmlns:p14="http://schemas.microsoft.com/office/powerpoint/2010/main" val="2671589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629657-EE61-4936-9F74-3E04C6953B07}"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C2DCA-DD48-4F1B-A405-C0F9F9B39910}"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9608431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86629657-EE61-4936-9F74-3E04C6953B07}" type="datetimeFigureOut">
              <a:rPr lang="en-US" smtClean="0"/>
              <a:t>5/23/2025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2695976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629657-EE61-4936-9F74-3E04C6953B07}"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29551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629657-EE61-4936-9F74-3E04C6953B07}"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C2DCA-DD48-4F1B-A405-C0F9F9B39910}"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18218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629657-EE61-4936-9F74-3E04C6953B07}"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75883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629657-EE61-4936-9F74-3E04C6953B07}"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C2DCA-DD48-4F1B-A405-C0F9F9B39910}"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53565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629657-EE61-4936-9F74-3E04C6953B07}"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17157003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629657-EE61-4936-9F74-3E04C6953B07}"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247990834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629657-EE61-4936-9F74-3E04C6953B07}"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28000440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629657-EE61-4936-9F74-3E04C6953B07}"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160631310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629657-EE61-4936-9F74-3E04C6953B07}"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347062974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629657-EE61-4936-9F74-3E04C6953B07}"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25913877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629657-EE61-4936-9F74-3E04C6953B07}" type="datetimeFigureOut">
              <a:rPr lang="en-US" smtClean="0"/>
              <a:t>5/23/2025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356800326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629657-EE61-4936-9F74-3E04C6953B07}" type="datetimeFigureOut">
              <a:rPr lang="en-US" smtClean="0"/>
              <a:t>5/23/2025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154879924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629657-EE61-4936-9F74-3E04C6953B07}" type="datetimeFigureOut">
              <a:rPr lang="en-US" smtClean="0"/>
              <a:t>5/23/2025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358022156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6629657-EE61-4936-9F74-3E04C6953B07}"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20624083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6629657-EE61-4936-9F74-3E04C6953B07}"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4C2DCA-DD48-4F1B-A405-C0F9F9B39910}" type="slidenum">
              <a:rPr lang="en-US" smtClean="0"/>
              <a:t>‹#›</a:t>
            </a:fld>
            <a:endParaRPr lang="en-US"/>
          </a:p>
        </p:txBody>
      </p:sp>
    </p:spTree>
    <p:extLst>
      <p:ext uri="{BB962C8B-B14F-4D97-AF65-F5344CB8AC3E}">
        <p14:creationId xmlns:p14="http://schemas.microsoft.com/office/powerpoint/2010/main" val="83707938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6629657-EE61-4936-9F74-3E04C6953B07}" type="datetimeFigureOut">
              <a:rPr lang="en-US" smtClean="0"/>
              <a:t>5/23/2025</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94C2DCA-DD48-4F1B-A405-C0F9F9B39910}" type="slidenum">
              <a:rPr lang="en-US" smtClean="0"/>
              <a:t>‹#›</a:t>
            </a:fld>
            <a:endParaRPr lang="en-US"/>
          </a:p>
        </p:txBody>
      </p:sp>
    </p:spTree>
    <p:extLst>
      <p:ext uri="{BB962C8B-B14F-4D97-AF65-F5344CB8AC3E}">
        <p14:creationId xmlns:p14="http://schemas.microsoft.com/office/powerpoint/2010/main" val="2579439669"/>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careerservices-east@sunysuffolk.edu" TargetMode="External"/><Relationship Id="rId2" Type="http://schemas.openxmlformats.org/officeDocument/2006/relationships/hyperlink" Target="mailto:careerservices-ammr@sunysuffolk.edu" TargetMode="External"/><Relationship Id="rId1" Type="http://schemas.openxmlformats.org/officeDocument/2006/relationships/slideLayout" Target="../slideLayouts/slideLayout2.xml"/><Relationship Id="rId4" Type="http://schemas.openxmlformats.org/officeDocument/2006/relationships/hyperlink" Target="mailto:careerservices-west@sunysuffolk.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304668"/>
            <a:ext cx="12192000" cy="1487392"/>
          </a:xfrm>
          <a:prstGeom prst="rect">
            <a:avLst/>
          </a:prstGeom>
          <a:solidFill>
            <a:srgbClr val="004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95" name="Subtitle 2"/>
          <p:cNvSpPr>
            <a:spLocks noGrp="1"/>
          </p:cNvSpPr>
          <p:nvPr>
            <p:ph type="subTitle" idx="1"/>
          </p:nvPr>
        </p:nvSpPr>
        <p:spPr>
          <a:xfrm>
            <a:off x="523447" y="720566"/>
            <a:ext cx="11363753" cy="1071493"/>
          </a:xfrm>
        </p:spPr>
        <p:txBody>
          <a:bodyPr>
            <a:noAutofit/>
          </a:bodyPr>
          <a:lstStyle/>
          <a:p>
            <a:pPr algn="ctr" eaLnBrk="1" hangingPunct="1">
              <a:defRPr/>
            </a:pPr>
            <a:r>
              <a:rPr lang="en-US" sz="3400" b="1" dirty="0">
                <a:solidFill>
                  <a:schemeClr val="tx1"/>
                </a:solidFill>
                <a:latin typeface="Century Gothic" panose="020B0502020202020204" pitchFamily="34" charset="0"/>
              </a:rPr>
              <a:t>Helpful Tips in Creating a Strong Resume</a:t>
            </a:r>
            <a:endParaRPr sz="3400" b="1" dirty="0">
              <a:solidFill>
                <a:schemeClr val="tx1"/>
              </a:solidFill>
              <a:latin typeface="Century Gothic" panose="020B0502020202020204" pitchFamily="34" charset="0"/>
            </a:endParaRPr>
          </a:p>
        </p:txBody>
      </p:sp>
      <p:pic>
        <p:nvPicPr>
          <p:cNvPr id="9219" name="Picture 2" descr="http://grandresume.com/blog/wp-content/uploads/2012/09/resume-preparation.jpg"/>
          <p:cNvPicPr>
            <a:picLocks noChangeAspect="1" noChangeArrowheads="1"/>
          </p:cNvPicPr>
          <p:nvPr/>
        </p:nvPicPr>
        <p:blipFill>
          <a:blip r:embed="rId3" cstate="print"/>
          <a:srcRect/>
          <a:stretch>
            <a:fillRect/>
          </a:stretch>
        </p:blipFill>
        <p:spPr bwMode="auto">
          <a:xfrm>
            <a:off x="1884810" y="2307882"/>
            <a:ext cx="3431497" cy="3816429"/>
          </a:xfrm>
          <a:prstGeom prst="rect">
            <a:avLst/>
          </a:prstGeom>
          <a:noFill/>
          <a:ln w="9525">
            <a:noFill/>
            <a:miter lim="800000"/>
            <a:headEnd/>
            <a:tailEnd/>
          </a:ln>
        </p:spPr>
      </p:pic>
      <p:sp>
        <p:nvSpPr>
          <p:cNvPr id="9220" name="TextBox 3"/>
          <p:cNvSpPr txBox="1">
            <a:spLocks noChangeArrowheads="1"/>
          </p:cNvSpPr>
          <p:nvPr/>
        </p:nvSpPr>
        <p:spPr bwMode="auto">
          <a:xfrm>
            <a:off x="5316307" y="2307882"/>
            <a:ext cx="5046538" cy="3816429"/>
          </a:xfrm>
          <a:prstGeom prst="rect">
            <a:avLst/>
          </a:prstGeom>
          <a:solidFill>
            <a:schemeClr val="tx2"/>
          </a:solidFill>
          <a:ln w="9525">
            <a:noFill/>
            <a:miter lim="800000"/>
            <a:headEnd/>
            <a:tailEnd/>
          </a:ln>
        </p:spPr>
        <p:txBody>
          <a:bodyPr wrap="square">
            <a:spAutoFit/>
          </a:bodyPr>
          <a:lstStyle/>
          <a:p>
            <a:pPr algn="ctr"/>
            <a:r>
              <a:rPr lang="en-US" sz="3200" b="1" u="sng" dirty="0">
                <a:solidFill>
                  <a:schemeClr val="bg1"/>
                </a:solidFill>
                <a:latin typeface="Century Gothic" panose="020B0502020202020204" pitchFamily="34" charset="0"/>
              </a:rPr>
              <a:t>Purpose of a Resume</a:t>
            </a:r>
          </a:p>
          <a:p>
            <a:pPr algn="ctr"/>
            <a:r>
              <a:rPr lang="en-US" sz="3200" dirty="0">
                <a:solidFill>
                  <a:schemeClr val="bg1"/>
                </a:solidFill>
                <a:latin typeface="Century Gothic" panose="020B0502020202020204" pitchFamily="34" charset="0"/>
              </a:rPr>
              <a:t>To market the skills, qualifications and experiences related to the job you are seeking in order to secure an interview</a:t>
            </a:r>
            <a:r>
              <a:rPr lang="en-US" sz="2000" dirty="0">
                <a:solidFill>
                  <a:srgbClr val="A3313A"/>
                </a:solidFill>
                <a:latin typeface="Century Gothic" panose="020B0502020202020204" pitchFamily="34" charset="0"/>
              </a:rPr>
              <a:t>.</a:t>
            </a:r>
          </a:p>
          <a:p>
            <a:endParaRPr lang="en-US" dirty="0"/>
          </a:p>
        </p:txBody>
      </p:sp>
    </p:spTree>
    <p:extLst>
      <p:ext uri="{BB962C8B-B14F-4D97-AF65-F5344CB8AC3E}">
        <p14:creationId xmlns:p14="http://schemas.microsoft.com/office/powerpoint/2010/main" val="249326842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286267"/>
            <a:ext cx="12192000" cy="1487392"/>
          </a:xfrm>
          <a:prstGeom prst="rect">
            <a:avLst/>
          </a:prstGeom>
          <a:solidFill>
            <a:srgbClr val="004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42" name="Title 1"/>
          <p:cNvSpPr>
            <a:spLocks noGrp="1"/>
          </p:cNvSpPr>
          <p:nvPr>
            <p:ph type="title"/>
          </p:nvPr>
        </p:nvSpPr>
        <p:spPr>
          <a:xfrm>
            <a:off x="660598" y="584204"/>
            <a:ext cx="5225368" cy="799064"/>
          </a:xfrm>
        </p:spPr>
        <p:txBody>
          <a:bodyPr>
            <a:noAutofit/>
          </a:bodyPr>
          <a:lstStyle/>
          <a:p>
            <a:pPr eaLnBrk="1" hangingPunct="1">
              <a:defRPr/>
            </a:pPr>
            <a:r>
              <a:rPr sz="5400" b="1" dirty="0">
                <a:latin typeface="Century Gothic" panose="020B0502020202020204" pitchFamily="34" charset="0"/>
              </a:rPr>
              <a:t>Resume Styles</a:t>
            </a:r>
          </a:p>
        </p:txBody>
      </p:sp>
      <p:sp>
        <p:nvSpPr>
          <p:cNvPr id="10243" name="Content Placeholder 2"/>
          <p:cNvSpPr>
            <a:spLocks noGrp="1"/>
          </p:cNvSpPr>
          <p:nvPr>
            <p:ph idx="1"/>
          </p:nvPr>
        </p:nvSpPr>
        <p:spPr>
          <a:xfrm>
            <a:off x="527906" y="1942065"/>
            <a:ext cx="5490752" cy="4629669"/>
          </a:xfrm>
          <a:solidFill>
            <a:schemeClr val="tx2"/>
          </a:solidFill>
        </p:spPr>
        <p:txBody>
          <a:bodyPr>
            <a:normAutofit fontScale="62500" lnSpcReduction="20000"/>
          </a:bodyPr>
          <a:lstStyle/>
          <a:p>
            <a:pPr algn="ctr" eaLnBrk="1" hangingPunct="1">
              <a:lnSpc>
                <a:spcPct val="120000"/>
              </a:lnSpc>
              <a:buFont typeface="Wingdings 2" pitchFamily="18" charset="2"/>
              <a:buNone/>
            </a:pPr>
            <a:r>
              <a:rPr lang="en-US" sz="3800" b="1" dirty="0">
                <a:solidFill>
                  <a:schemeClr val="bg1"/>
                </a:solidFill>
                <a:latin typeface="Century Gothic" panose="020B0502020202020204" pitchFamily="34" charset="0"/>
              </a:rPr>
              <a:t>Select a style to best fit your needs: </a:t>
            </a:r>
          </a:p>
          <a:p>
            <a:pPr marL="68580" indent="0">
              <a:lnSpc>
                <a:spcPct val="120000"/>
              </a:lnSpc>
              <a:buNone/>
            </a:pPr>
            <a:r>
              <a:rPr lang="en-US" sz="2600" b="1" u="sng" dirty="0">
                <a:solidFill>
                  <a:schemeClr val="bg1"/>
                </a:solidFill>
                <a:latin typeface="Century Gothic" panose="020B0502020202020204" pitchFamily="34" charset="0"/>
              </a:rPr>
              <a:t>Reverse Chronological: </a:t>
            </a:r>
            <a:r>
              <a:rPr lang="en-US" sz="2600" dirty="0">
                <a:solidFill>
                  <a:schemeClr val="bg1"/>
                </a:solidFill>
                <a:latin typeface="Century Gothic" panose="020B0502020202020204" pitchFamily="34" charset="0"/>
              </a:rPr>
              <a:t>most recent experience first</a:t>
            </a:r>
          </a:p>
          <a:p>
            <a:pPr marL="68580" indent="0">
              <a:lnSpc>
                <a:spcPct val="120000"/>
              </a:lnSpc>
              <a:buNone/>
            </a:pPr>
            <a:r>
              <a:rPr lang="en-US" sz="2600" b="1" u="sng" dirty="0">
                <a:solidFill>
                  <a:schemeClr val="bg1"/>
                </a:solidFill>
                <a:latin typeface="Century Gothic" panose="020B0502020202020204" pitchFamily="34" charset="0"/>
              </a:rPr>
              <a:t>Functional or Skills-Based Resume </a:t>
            </a:r>
            <a:r>
              <a:rPr lang="en-US" sz="2600" dirty="0">
                <a:solidFill>
                  <a:schemeClr val="bg1"/>
                </a:solidFill>
                <a:latin typeface="Century Gothic" panose="020B0502020202020204" pitchFamily="34" charset="0"/>
              </a:rPr>
              <a:t> focuses on your skills and experience, rather than on your chronological work history. It is typically used by job seekers who are changing careers, who have gaps in their employment history, or whose work history is not directly related to the job</a:t>
            </a:r>
          </a:p>
          <a:p>
            <a:pPr marL="68580" indent="0">
              <a:lnSpc>
                <a:spcPct val="120000"/>
              </a:lnSpc>
              <a:buNone/>
            </a:pPr>
            <a:r>
              <a:rPr lang="en-US" sz="2600" b="1" u="sng" dirty="0">
                <a:solidFill>
                  <a:schemeClr val="bg1"/>
                </a:solidFill>
                <a:latin typeface="Century Gothic" panose="020B0502020202020204" pitchFamily="34" charset="0"/>
              </a:rPr>
              <a:t>Combination or hybrid </a:t>
            </a:r>
            <a:r>
              <a:rPr lang="en-US" sz="2600" dirty="0">
                <a:solidFill>
                  <a:schemeClr val="bg1"/>
                </a:solidFill>
                <a:latin typeface="Century Gothic" panose="020B0502020202020204" pitchFamily="34" charset="0"/>
              </a:rPr>
              <a:t>: </a:t>
            </a:r>
            <a:r>
              <a:rPr lang="en-US" sz="2600" dirty="0">
                <a:solidFill>
                  <a:schemeClr val="bg1"/>
                </a:solidFill>
                <a:latin typeface="Century Gothic" panose="020B0502020202020204" pitchFamily="34" charset="0"/>
                <a:ea typeface="+mn-lt"/>
                <a:cs typeface="+mn-lt"/>
              </a:rPr>
              <a:t>Is a mix between  the reverse-chronological and functional resume formats. </a:t>
            </a:r>
          </a:p>
          <a:p>
            <a:pPr marL="68580" indent="0">
              <a:lnSpc>
                <a:spcPct val="120000"/>
              </a:lnSpc>
              <a:buNone/>
            </a:pPr>
            <a:endParaRPr lang="en-US" sz="2600" dirty="0">
              <a:solidFill>
                <a:schemeClr val="bg1"/>
              </a:solidFill>
              <a:latin typeface="Century Gothic" panose="020B0502020202020204" pitchFamily="34" charset="0"/>
              <a:ea typeface="+mn-lt"/>
              <a:cs typeface="+mn-lt"/>
            </a:endParaRPr>
          </a:p>
          <a:p>
            <a:pPr marL="68580" indent="0" algn="ctr">
              <a:buNone/>
            </a:pPr>
            <a:r>
              <a:rPr lang="en-US" sz="2600" i="1" dirty="0">
                <a:solidFill>
                  <a:schemeClr val="bg1"/>
                </a:solidFill>
                <a:latin typeface="Century Gothic" panose="020B0502020202020204" pitchFamily="34" charset="0"/>
                <a:ea typeface="+mn-lt"/>
                <a:cs typeface="+mn-lt"/>
              </a:rPr>
              <a:t>You can highlight the skills you have that are relevant to the job you are applying for, as well as provide chronological work history.</a:t>
            </a:r>
          </a:p>
          <a:p>
            <a:pPr eaLnBrk="1" hangingPunct="1"/>
            <a:endParaRPr lang="en-US" dirty="0"/>
          </a:p>
        </p:txBody>
      </p:sp>
      <p:sp>
        <p:nvSpPr>
          <p:cNvPr id="2" name="Rectangle 1"/>
          <p:cNvSpPr/>
          <p:nvPr/>
        </p:nvSpPr>
        <p:spPr>
          <a:xfrm>
            <a:off x="8494557" y="1383268"/>
            <a:ext cx="1980029" cy="369332"/>
          </a:xfrm>
          <a:prstGeom prst="rect">
            <a:avLst/>
          </a:prstGeom>
        </p:spPr>
        <p:txBody>
          <a:bodyPr wrap="none">
            <a:spAutoFit/>
          </a:bodyPr>
          <a:lstStyle/>
          <a:p>
            <a:r>
              <a:rPr lang="en-US" b="1" dirty="0">
                <a:latin typeface="Century Gothic" panose="020B0502020202020204" pitchFamily="34" charset="0"/>
              </a:rPr>
              <a:t>Sample Resume</a:t>
            </a:r>
            <a:endParaRPr lang="en-US" sz="1600" b="1" dirty="0">
              <a:latin typeface="Century Gothic" panose="020B0502020202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01205" y="1942065"/>
            <a:ext cx="3966735" cy="4629668"/>
          </a:xfrm>
          <a:prstGeom prst="rect">
            <a:avLst/>
          </a:prstGeom>
        </p:spPr>
      </p:pic>
    </p:spTree>
    <p:extLst>
      <p:ext uri="{BB962C8B-B14F-4D97-AF65-F5344CB8AC3E}">
        <p14:creationId xmlns:p14="http://schemas.microsoft.com/office/powerpoint/2010/main" val="334488627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6BBD113-B683-41F3-83E3-055DF5B91E82}"/>
              </a:ext>
            </a:extLst>
          </p:cNvPr>
          <p:cNvSpPr/>
          <p:nvPr/>
        </p:nvSpPr>
        <p:spPr>
          <a:xfrm>
            <a:off x="0" y="286267"/>
            <a:ext cx="12192000" cy="1487392"/>
          </a:xfrm>
          <a:prstGeom prst="rect">
            <a:avLst/>
          </a:prstGeom>
          <a:solidFill>
            <a:srgbClr val="004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388645" y="630431"/>
            <a:ext cx="7414710" cy="799064"/>
          </a:xfrm>
        </p:spPr>
        <p:txBody>
          <a:bodyPr>
            <a:noAutofit/>
          </a:bodyPr>
          <a:lstStyle/>
          <a:p>
            <a:pPr>
              <a:defRPr/>
            </a:pPr>
            <a:r>
              <a:rPr sz="5400" b="1" dirty="0">
                <a:latin typeface="Century Gothic" panose="020B0502020202020204" pitchFamily="34" charset="0"/>
              </a:rPr>
              <a:t>Where to Begin</a:t>
            </a:r>
            <a:r>
              <a:rPr lang="en-US" sz="5400" b="1" dirty="0">
                <a:latin typeface="Century Gothic" panose="020B0502020202020204" pitchFamily="34" charset="0"/>
              </a:rPr>
              <a:t>?</a:t>
            </a:r>
            <a:endParaRPr sz="5400" b="1" dirty="0">
              <a:latin typeface="Century Gothic" panose="020B0502020202020204" pitchFamily="34" charset="0"/>
            </a:endParaRPr>
          </a:p>
        </p:txBody>
      </p:sp>
      <p:sp>
        <p:nvSpPr>
          <p:cNvPr id="11267" name="Content Placeholder 2"/>
          <p:cNvSpPr>
            <a:spLocks noGrp="1"/>
          </p:cNvSpPr>
          <p:nvPr>
            <p:ph idx="1"/>
          </p:nvPr>
        </p:nvSpPr>
        <p:spPr>
          <a:xfrm>
            <a:off x="838200" y="1876231"/>
            <a:ext cx="10515600" cy="4695502"/>
          </a:xfrm>
        </p:spPr>
        <p:txBody>
          <a:bodyPr>
            <a:noAutofit/>
          </a:bodyPr>
          <a:lstStyle/>
          <a:p>
            <a:pPr marL="457200" indent="-457200" eaLnBrk="1" hangingPunct="1">
              <a:buFont typeface="+mj-lt"/>
              <a:buAutoNum type="arabicPeriod"/>
            </a:pPr>
            <a:r>
              <a:rPr lang="en-US" sz="2400" b="1" dirty="0">
                <a:solidFill>
                  <a:schemeClr val="tx1"/>
                </a:solidFill>
                <a:latin typeface="Century Gothic" panose="020B0502020202020204" pitchFamily="34" charset="0"/>
              </a:rPr>
              <a:t>Organize your information </a:t>
            </a:r>
          </a:p>
          <a:p>
            <a:pPr marL="457200" indent="-457200" eaLnBrk="1" hangingPunct="1">
              <a:buFont typeface="+mj-lt"/>
              <a:buAutoNum type="arabicPeriod"/>
            </a:pPr>
            <a:endParaRPr lang="en-US" sz="2400" b="1" dirty="0">
              <a:solidFill>
                <a:schemeClr val="tx1"/>
              </a:solidFill>
              <a:latin typeface="Century Gothic" panose="020B0502020202020204" pitchFamily="34" charset="0"/>
            </a:endParaRPr>
          </a:p>
          <a:p>
            <a:pPr marL="457200" indent="-457200" eaLnBrk="1" hangingPunct="1">
              <a:buFont typeface="+mj-lt"/>
              <a:buAutoNum type="arabicPeriod"/>
            </a:pPr>
            <a:r>
              <a:rPr lang="en-US" sz="2400" b="1" dirty="0">
                <a:solidFill>
                  <a:schemeClr val="tx1"/>
                </a:solidFill>
                <a:latin typeface="Century Gothic" panose="020B0502020202020204" pitchFamily="34" charset="0"/>
              </a:rPr>
              <a:t>Evaluate your strengths, qualifications and skills</a:t>
            </a:r>
          </a:p>
          <a:p>
            <a:pPr marL="457200" indent="-457200" eaLnBrk="1" hangingPunct="1">
              <a:buFont typeface="+mj-lt"/>
              <a:buAutoNum type="arabicPeriod"/>
            </a:pPr>
            <a:endParaRPr lang="en-US" sz="2400" b="1" dirty="0">
              <a:solidFill>
                <a:schemeClr val="tx1"/>
              </a:solidFill>
              <a:latin typeface="Century Gothic" panose="020B0502020202020204" pitchFamily="34" charset="0"/>
            </a:endParaRPr>
          </a:p>
          <a:p>
            <a:pPr marL="457200" indent="-457200" eaLnBrk="1" hangingPunct="1">
              <a:buFont typeface="+mj-lt"/>
              <a:buAutoNum type="arabicPeriod"/>
            </a:pPr>
            <a:r>
              <a:rPr lang="en-US" sz="2400" b="1" dirty="0">
                <a:solidFill>
                  <a:schemeClr val="tx1"/>
                </a:solidFill>
                <a:latin typeface="Century Gothic" panose="020B0502020202020204" pitchFamily="34" charset="0"/>
              </a:rPr>
              <a:t>Do your research! </a:t>
            </a:r>
          </a:p>
          <a:p>
            <a:pPr marL="457200" indent="-457200" eaLnBrk="1" hangingPunct="1">
              <a:buFont typeface="+mj-lt"/>
              <a:buAutoNum type="arabicPeriod"/>
            </a:pPr>
            <a:endParaRPr lang="en-US" sz="2400" b="1" dirty="0">
              <a:solidFill>
                <a:schemeClr val="tx1"/>
              </a:solidFill>
              <a:latin typeface="Century Gothic" panose="020B0502020202020204" pitchFamily="34" charset="0"/>
            </a:endParaRPr>
          </a:p>
          <a:p>
            <a:pPr marL="457200" indent="-457200" eaLnBrk="1" hangingPunct="1">
              <a:buFont typeface="+mj-lt"/>
              <a:buAutoNum type="arabicPeriod"/>
            </a:pPr>
            <a:r>
              <a:rPr lang="en-US" sz="2400" b="1" dirty="0">
                <a:solidFill>
                  <a:schemeClr val="tx1"/>
                </a:solidFill>
                <a:latin typeface="Century Gothic" panose="020B0502020202020204" pitchFamily="34" charset="0"/>
              </a:rPr>
              <a:t>Look at various resume styles &amp; samples for ideas</a:t>
            </a:r>
          </a:p>
          <a:p>
            <a:pPr marL="457200" indent="-457200" eaLnBrk="1" hangingPunct="1">
              <a:buFont typeface="+mj-lt"/>
              <a:buAutoNum type="arabicPeriod"/>
            </a:pPr>
            <a:endParaRPr lang="en-US" sz="2400" b="1" dirty="0">
              <a:solidFill>
                <a:schemeClr val="tx1"/>
              </a:solidFill>
              <a:latin typeface="Century Gothic" panose="020B0502020202020204" pitchFamily="34" charset="0"/>
            </a:endParaRPr>
          </a:p>
          <a:p>
            <a:pPr marL="457200" indent="-457200" eaLnBrk="1" hangingPunct="1">
              <a:buFont typeface="+mj-lt"/>
              <a:buAutoNum type="arabicPeriod"/>
            </a:pPr>
            <a:r>
              <a:rPr lang="en-US" sz="2400" b="1" dirty="0">
                <a:solidFill>
                  <a:schemeClr val="tx1"/>
                </a:solidFill>
                <a:latin typeface="Century Gothic" panose="020B0502020202020204" pitchFamily="34" charset="0"/>
              </a:rPr>
              <a:t>Determine your focus/job goal</a:t>
            </a:r>
          </a:p>
        </p:txBody>
      </p:sp>
    </p:spTree>
    <p:extLst>
      <p:ext uri="{BB962C8B-B14F-4D97-AF65-F5344CB8AC3E}">
        <p14:creationId xmlns:p14="http://schemas.microsoft.com/office/powerpoint/2010/main" val="132326904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1267">
                                            <p:txEl>
                                              <p:pRg st="0" end="0"/>
                                            </p:txEl>
                                          </p:spTgt>
                                        </p:tgtEl>
                                        <p:attrNameLst>
                                          <p:attrName>style.visibility</p:attrName>
                                        </p:attrNameLst>
                                      </p:cBhvr>
                                      <p:to>
                                        <p:strVal val="visible"/>
                                      </p:to>
                                    </p:set>
                                    <p:animEffect transition="in" filter="fade">
                                      <p:cBhvr>
                                        <p:cTn id="14" dur="500"/>
                                        <p:tgtEl>
                                          <p:spTgt spid="11267">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fade">
                                      <p:cBhvr>
                                        <p:cTn id="17" dur="500"/>
                                        <p:tgtEl>
                                          <p:spTgt spid="11267">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1267">
                                            <p:txEl>
                                              <p:pRg st="4" end="4"/>
                                            </p:txEl>
                                          </p:spTgt>
                                        </p:tgtEl>
                                        <p:attrNameLst>
                                          <p:attrName>style.visibility</p:attrName>
                                        </p:attrNameLst>
                                      </p:cBhvr>
                                      <p:to>
                                        <p:strVal val="visible"/>
                                      </p:to>
                                    </p:set>
                                    <p:animEffect transition="in" filter="fade">
                                      <p:cBhvr>
                                        <p:cTn id="20" dur="500"/>
                                        <p:tgtEl>
                                          <p:spTgt spid="11267">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1267">
                                            <p:txEl>
                                              <p:pRg st="6" end="6"/>
                                            </p:txEl>
                                          </p:spTgt>
                                        </p:tgtEl>
                                        <p:attrNameLst>
                                          <p:attrName>style.visibility</p:attrName>
                                        </p:attrNameLst>
                                      </p:cBhvr>
                                      <p:to>
                                        <p:strVal val="visible"/>
                                      </p:to>
                                    </p:set>
                                    <p:animEffect transition="in" filter="fade">
                                      <p:cBhvr>
                                        <p:cTn id="23" dur="500"/>
                                        <p:tgtEl>
                                          <p:spTgt spid="11267">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1267">
                                            <p:txEl>
                                              <p:pRg st="8" end="8"/>
                                            </p:txEl>
                                          </p:spTgt>
                                        </p:tgtEl>
                                        <p:attrNameLst>
                                          <p:attrName>style.visibility</p:attrName>
                                        </p:attrNameLst>
                                      </p:cBhvr>
                                      <p:to>
                                        <p:strVal val="visible"/>
                                      </p:to>
                                    </p:set>
                                    <p:animEffect transition="in" filter="fade">
                                      <p:cBhvr>
                                        <p:cTn id="26" dur="500"/>
                                        <p:tgtEl>
                                          <p:spTgt spid="1126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11247"/>
            <a:ext cx="12192000" cy="1286059"/>
          </a:xfrm>
          <a:prstGeom prst="rect">
            <a:avLst/>
          </a:prstGeom>
          <a:solidFill>
            <a:srgbClr val="004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3201932" y="586334"/>
            <a:ext cx="5788136" cy="769441"/>
          </a:xfrm>
          <a:prstGeom prst="rect">
            <a:avLst/>
          </a:prstGeom>
        </p:spPr>
        <p:txBody>
          <a:bodyPr wrap="square">
            <a:spAutoFit/>
          </a:bodyPr>
          <a:lstStyle/>
          <a:p>
            <a:r>
              <a:rPr lang="en-US" sz="4400" b="1" dirty="0">
                <a:latin typeface="Century Gothic" panose="020B0502020202020204" pitchFamily="34" charset="0"/>
                <a:ea typeface="+mj-ea"/>
                <a:cs typeface="+mj-cs"/>
              </a:rPr>
              <a:t>General Guidelines</a:t>
            </a:r>
            <a:endParaRPr lang="en-US" b="1" dirty="0">
              <a:latin typeface="Century Gothic" panose="020B0502020202020204" pitchFamily="34" charset="0"/>
            </a:endParaRPr>
          </a:p>
        </p:txBody>
      </p:sp>
      <p:sp>
        <p:nvSpPr>
          <p:cNvPr id="13" name="Content Placeholder 7"/>
          <p:cNvSpPr>
            <a:spLocks noGrp="1"/>
          </p:cNvSpPr>
          <p:nvPr>
            <p:ph idx="1"/>
          </p:nvPr>
        </p:nvSpPr>
        <p:spPr>
          <a:xfrm>
            <a:off x="384835" y="1724628"/>
            <a:ext cx="5711165" cy="4938110"/>
          </a:xfrm>
          <a:prstGeom prst="rect">
            <a:avLst/>
          </a:prstGeom>
          <a:solidFill>
            <a:schemeClr val="tx2"/>
          </a:solidFill>
        </p:spPr>
        <p:txBody>
          <a:bodyPr>
            <a:normAutofit fontScale="25000" lnSpcReduction="20000"/>
          </a:bodyPr>
          <a:lstStyle/>
          <a:p>
            <a:pPr marL="0" indent="0" algn="ctr">
              <a:lnSpc>
                <a:spcPct val="170000"/>
              </a:lnSpc>
              <a:buNone/>
            </a:pPr>
            <a:r>
              <a:rPr lang="en-US" sz="11200" b="1" dirty="0">
                <a:solidFill>
                  <a:schemeClr val="bg1"/>
                </a:solidFill>
                <a:latin typeface="Century Gothic" panose="020B0502020202020204" pitchFamily="34" charset="0"/>
              </a:rPr>
              <a:t>Helpful Tips:</a:t>
            </a:r>
          </a:p>
          <a:p>
            <a:pPr>
              <a:lnSpc>
                <a:spcPct val="120000"/>
              </a:lnSpc>
              <a:buFont typeface="Wingdings" panose="05000000000000000000" pitchFamily="2" charset="2"/>
              <a:buChar char="§"/>
            </a:pPr>
            <a:r>
              <a:rPr lang="en-US" sz="7200" b="1" dirty="0">
                <a:solidFill>
                  <a:schemeClr val="bg1"/>
                </a:solidFill>
                <a:latin typeface="Century Gothic" panose="020B0502020202020204" pitchFamily="34" charset="0"/>
              </a:rPr>
              <a:t>Utilize "key words”</a:t>
            </a:r>
            <a:r>
              <a:rPr lang="en-US" sz="7200" b="1" dirty="0">
                <a:solidFill>
                  <a:schemeClr val="bg1"/>
                </a:solidFill>
                <a:ea typeface="+mn-lt"/>
                <a:cs typeface="+mn-lt"/>
              </a:rPr>
              <a:t> using Applicant Tracking System (ATS)</a:t>
            </a:r>
            <a:endParaRPr lang="en-US" sz="7200" b="1" dirty="0">
              <a:solidFill>
                <a:schemeClr val="bg1"/>
              </a:solidFill>
              <a:latin typeface="Century Gothic" panose="020B0502020202020204" pitchFamily="34" charset="0"/>
            </a:endParaRPr>
          </a:p>
          <a:p>
            <a:pPr>
              <a:lnSpc>
                <a:spcPct val="120000"/>
              </a:lnSpc>
              <a:buFont typeface="Wingdings" panose="05000000000000000000" pitchFamily="2" charset="2"/>
              <a:buChar char="§"/>
            </a:pPr>
            <a:r>
              <a:rPr lang="en-US" sz="7200" b="1" dirty="0">
                <a:solidFill>
                  <a:schemeClr val="bg1"/>
                </a:solidFill>
                <a:latin typeface="Century Gothic" panose="020B0502020202020204" pitchFamily="34" charset="0"/>
              </a:rPr>
              <a:t>1-2 pages long (one is best)</a:t>
            </a:r>
          </a:p>
          <a:p>
            <a:pPr>
              <a:lnSpc>
                <a:spcPct val="120000"/>
              </a:lnSpc>
              <a:buFont typeface="Wingdings" panose="05000000000000000000" pitchFamily="2" charset="2"/>
              <a:buChar char="§"/>
            </a:pPr>
            <a:r>
              <a:rPr lang="en-US" sz="7200" b="1" dirty="0">
                <a:solidFill>
                  <a:schemeClr val="bg1"/>
                </a:solidFill>
                <a:latin typeface="Century Gothic" panose="020B0502020202020204" pitchFamily="34" charset="0"/>
              </a:rPr>
              <a:t>Prioritize content</a:t>
            </a:r>
          </a:p>
          <a:p>
            <a:pPr>
              <a:lnSpc>
                <a:spcPct val="120000"/>
              </a:lnSpc>
              <a:buFont typeface="Wingdings" panose="05000000000000000000" pitchFamily="2" charset="2"/>
              <a:buChar char="§"/>
            </a:pPr>
            <a:r>
              <a:rPr lang="en-US" sz="7200" b="1" dirty="0">
                <a:solidFill>
                  <a:schemeClr val="bg1"/>
                </a:solidFill>
                <a:latin typeface="Century Gothic" panose="020B0502020202020204" pitchFamily="34" charset="0"/>
              </a:rPr>
              <a:t>Keep margins between .5 to 1 inch</a:t>
            </a:r>
          </a:p>
          <a:p>
            <a:pPr>
              <a:lnSpc>
                <a:spcPct val="120000"/>
              </a:lnSpc>
              <a:buFont typeface="Wingdings" panose="05000000000000000000" pitchFamily="2" charset="2"/>
              <a:buChar char="§"/>
            </a:pPr>
            <a:r>
              <a:rPr lang="en-US" sz="7200" b="1" dirty="0">
                <a:solidFill>
                  <a:schemeClr val="bg1"/>
                </a:solidFill>
                <a:latin typeface="Century Gothic" panose="020B0502020202020204" pitchFamily="34" charset="0"/>
              </a:rPr>
              <a:t>Use a professional, readable font such as Times New Roman  or Garamond (10-12 size font) </a:t>
            </a:r>
          </a:p>
          <a:p>
            <a:pPr>
              <a:lnSpc>
                <a:spcPct val="120000"/>
              </a:lnSpc>
              <a:buFont typeface="Wingdings" panose="05000000000000000000" pitchFamily="2" charset="2"/>
              <a:buChar char="§"/>
            </a:pPr>
            <a:r>
              <a:rPr lang="en-US" sz="7200" b="1" dirty="0">
                <a:solidFill>
                  <a:schemeClr val="bg1"/>
                </a:solidFill>
                <a:latin typeface="Century Gothic" panose="020B0502020202020204" pitchFamily="34" charset="0"/>
              </a:rPr>
              <a:t>Use action verbs, no “I” statements</a:t>
            </a:r>
          </a:p>
          <a:p>
            <a:pPr>
              <a:lnSpc>
                <a:spcPct val="120000"/>
              </a:lnSpc>
              <a:buFont typeface="Wingdings" panose="05000000000000000000" pitchFamily="2" charset="2"/>
              <a:buChar char="§"/>
            </a:pPr>
            <a:r>
              <a:rPr lang="en-US" sz="7200" b="1" dirty="0">
                <a:solidFill>
                  <a:schemeClr val="bg1"/>
                </a:solidFill>
                <a:latin typeface="Century Gothic" panose="020B0502020202020204" pitchFamily="34" charset="0"/>
              </a:rPr>
              <a:t>Highlight your remote working skills, if applicable</a:t>
            </a:r>
          </a:p>
          <a:p>
            <a:pPr>
              <a:lnSpc>
                <a:spcPct val="120000"/>
              </a:lnSpc>
              <a:buFont typeface="Wingdings" panose="05000000000000000000" pitchFamily="2" charset="2"/>
              <a:buChar char="§"/>
            </a:pPr>
            <a:r>
              <a:rPr lang="en-US" sz="7200" b="1" dirty="0">
                <a:solidFill>
                  <a:schemeClr val="bg1"/>
                </a:solidFill>
                <a:latin typeface="Century Gothic" panose="020B0502020202020204" pitchFamily="34" charset="0"/>
              </a:rPr>
              <a:t>Resume are read quickly, under 30 seconds</a:t>
            </a:r>
            <a:endParaRPr lang="en-US" sz="7200" b="1" dirty="0">
              <a:solidFill>
                <a:schemeClr val="bg1"/>
              </a:solidFill>
            </a:endParaRPr>
          </a:p>
          <a:p>
            <a:pPr marL="0" indent="0" eaLnBrk="1" hangingPunct="1">
              <a:buNone/>
            </a:pPr>
            <a:endParaRPr lang="en-US" dirty="0"/>
          </a:p>
        </p:txBody>
      </p:sp>
      <p:sp>
        <p:nvSpPr>
          <p:cNvPr id="14" name="Content Placeholder 3"/>
          <p:cNvSpPr>
            <a:spLocks noGrp="1"/>
          </p:cNvSpPr>
          <p:nvPr>
            <p:ph sz="quarter" idx="4294967295"/>
          </p:nvPr>
        </p:nvSpPr>
        <p:spPr>
          <a:xfrm>
            <a:off x="6643868" y="1724628"/>
            <a:ext cx="5258765" cy="4938110"/>
          </a:xfrm>
          <a:prstGeom prst="rect">
            <a:avLst/>
          </a:prstGeom>
          <a:solidFill>
            <a:schemeClr val="accent1">
              <a:lumMod val="75000"/>
            </a:schemeClr>
          </a:solidFill>
        </p:spPr>
        <p:txBody>
          <a:bodyPr/>
          <a:lstStyle/>
          <a:p>
            <a:pPr algn="ctr">
              <a:buFont typeface="Wingdings 2" pitchFamily="18" charset="2"/>
              <a:buNone/>
              <a:defRPr/>
            </a:pPr>
            <a:r>
              <a:rPr lang="en-US" sz="2800" b="1" dirty="0">
                <a:solidFill>
                  <a:schemeClr val="tx1"/>
                </a:solidFill>
                <a:latin typeface="Century Gothic" panose="020B0502020202020204" pitchFamily="34" charset="0"/>
              </a:rPr>
              <a:t>Things to Avoid:</a:t>
            </a:r>
            <a:endParaRPr lang="en-US" sz="2800" dirty="0">
              <a:solidFill>
                <a:schemeClr val="tx1"/>
              </a:solidFill>
              <a:latin typeface="Century Gothic" panose="020B0502020202020204" pitchFamily="34" charset="0"/>
            </a:endParaRPr>
          </a:p>
          <a:p>
            <a:pPr>
              <a:lnSpc>
                <a:spcPct val="150000"/>
              </a:lnSpc>
              <a:buFont typeface="Wingdings" panose="05000000000000000000" pitchFamily="2" charset="2"/>
              <a:buChar char="§"/>
              <a:defRPr/>
            </a:pPr>
            <a:r>
              <a:rPr lang="en-US" sz="1800" b="1" dirty="0">
                <a:solidFill>
                  <a:schemeClr val="tx1"/>
                </a:solidFill>
                <a:latin typeface="Century Gothic" panose="020B0502020202020204" pitchFamily="34" charset="0"/>
              </a:rPr>
              <a:t>Personal information such as age, weight, birth date and social security number </a:t>
            </a:r>
          </a:p>
          <a:p>
            <a:pPr>
              <a:lnSpc>
                <a:spcPct val="150000"/>
              </a:lnSpc>
              <a:buFont typeface="Wingdings" panose="05000000000000000000" pitchFamily="2" charset="2"/>
              <a:buChar char="§"/>
              <a:defRPr/>
            </a:pPr>
            <a:r>
              <a:rPr lang="en-US" sz="1800" b="1" dirty="0">
                <a:solidFill>
                  <a:schemeClr val="tx1"/>
                </a:solidFill>
                <a:latin typeface="Century Gothic" panose="020B0502020202020204" pitchFamily="34" charset="0"/>
              </a:rPr>
              <a:t>Typos and grammatical errors</a:t>
            </a:r>
          </a:p>
          <a:p>
            <a:pPr>
              <a:lnSpc>
                <a:spcPct val="150000"/>
              </a:lnSpc>
              <a:buFont typeface="Wingdings" panose="05000000000000000000" pitchFamily="2" charset="2"/>
              <a:buChar char="§"/>
              <a:defRPr/>
            </a:pPr>
            <a:r>
              <a:rPr lang="en-US" sz="1800" b="1" dirty="0">
                <a:solidFill>
                  <a:schemeClr val="tx1"/>
                </a:solidFill>
                <a:latin typeface="Century Gothic" panose="020B0502020202020204" pitchFamily="34" charset="0"/>
              </a:rPr>
              <a:t>Generic resume used for everything</a:t>
            </a:r>
          </a:p>
          <a:p>
            <a:pPr>
              <a:lnSpc>
                <a:spcPct val="150000"/>
              </a:lnSpc>
              <a:buFont typeface="Wingdings" panose="05000000000000000000" pitchFamily="2" charset="2"/>
              <a:buChar char="§"/>
              <a:defRPr/>
            </a:pPr>
            <a:r>
              <a:rPr lang="en-US" sz="1800" b="1" dirty="0">
                <a:solidFill>
                  <a:schemeClr val="tx1"/>
                </a:solidFill>
                <a:latin typeface="Century Gothic" panose="020B0502020202020204" pitchFamily="34" charset="0"/>
              </a:rPr>
              <a:t>Lying or exaggerated information</a:t>
            </a:r>
          </a:p>
          <a:p>
            <a:pPr>
              <a:lnSpc>
                <a:spcPct val="150000"/>
              </a:lnSpc>
              <a:buFont typeface="Wingdings" panose="05000000000000000000" pitchFamily="2" charset="2"/>
              <a:buChar char="§"/>
              <a:defRPr/>
            </a:pPr>
            <a:r>
              <a:rPr lang="en-US" sz="1800" b="1" dirty="0">
                <a:solidFill>
                  <a:schemeClr val="tx1"/>
                </a:solidFill>
                <a:latin typeface="Century Gothic" panose="020B0502020202020204" pitchFamily="34" charset="0"/>
              </a:rPr>
              <a:t>Using profanity, slang, or abbreviated terms</a:t>
            </a:r>
          </a:p>
          <a:p>
            <a:pPr>
              <a:lnSpc>
                <a:spcPct val="150000"/>
              </a:lnSpc>
              <a:buFont typeface="Wingdings" panose="05000000000000000000" pitchFamily="2" charset="2"/>
              <a:buChar char="§"/>
              <a:defRPr/>
            </a:pPr>
            <a:endParaRPr lang="en-US" sz="1800" b="1" dirty="0">
              <a:solidFill>
                <a:schemeClr val="tx1"/>
              </a:solidFill>
              <a:latin typeface="Century Gothic" panose="020B0502020202020204" pitchFamily="34" charset="0"/>
            </a:endParaRPr>
          </a:p>
          <a:p>
            <a:pPr marL="0" indent="0">
              <a:lnSpc>
                <a:spcPct val="150000"/>
              </a:lnSpc>
              <a:buNone/>
              <a:defRPr/>
            </a:pPr>
            <a:endParaRPr lang="en-US" sz="1800" b="1"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7878151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830" y="1872974"/>
            <a:ext cx="5395318" cy="4912114"/>
          </a:xfrm>
          <a:solidFill>
            <a:schemeClr val="accent1"/>
          </a:solidFill>
        </p:spPr>
        <p:txBody>
          <a:bodyPr>
            <a:normAutofit/>
          </a:bodyPr>
          <a:lstStyle/>
          <a:p>
            <a:pPr marL="0" lvl="0" indent="0" defTabSz="457200" fontAlgn="base">
              <a:lnSpc>
                <a:spcPct val="110000"/>
              </a:lnSpc>
              <a:spcBef>
                <a:spcPct val="0"/>
              </a:spcBef>
              <a:spcAft>
                <a:spcPct val="0"/>
              </a:spcAft>
              <a:buNone/>
            </a:pPr>
            <a:endParaRPr lang="en-US" sz="2400" b="1" u="sng" dirty="0">
              <a:solidFill>
                <a:schemeClr val="tx2"/>
              </a:solidFill>
            </a:endParaRPr>
          </a:p>
          <a:p>
            <a:pPr marL="0" lvl="0" indent="0" defTabSz="457200" fontAlgn="base">
              <a:lnSpc>
                <a:spcPct val="110000"/>
              </a:lnSpc>
              <a:spcBef>
                <a:spcPct val="0"/>
              </a:spcBef>
              <a:spcAft>
                <a:spcPct val="0"/>
              </a:spcAft>
              <a:buNone/>
            </a:pPr>
            <a:r>
              <a:rPr lang="en-US" sz="2400" b="1" u="sng" dirty="0">
                <a:solidFill>
                  <a:schemeClr val="tx2"/>
                </a:solidFill>
              </a:rPr>
              <a:t>Academic, Education &amp; Research</a:t>
            </a:r>
            <a:endParaRPr lang="en-US" sz="2400" b="1" dirty="0">
              <a:solidFill>
                <a:schemeClr val="tx2"/>
              </a:solidFill>
            </a:endParaRPr>
          </a:p>
          <a:p>
            <a:pPr marL="0" lvl="0" indent="0" defTabSz="457200" fontAlgn="base">
              <a:lnSpc>
                <a:spcPct val="110000"/>
              </a:lnSpc>
              <a:spcBef>
                <a:spcPct val="0"/>
              </a:spcBef>
              <a:spcAft>
                <a:spcPct val="0"/>
              </a:spcAft>
              <a:buNone/>
            </a:pPr>
            <a:r>
              <a:rPr lang="en-US" sz="1900" dirty="0">
                <a:solidFill>
                  <a:schemeClr val="tx1"/>
                </a:solidFill>
              </a:rPr>
              <a:t>Achieve, Analyze, Assist, Contribute,</a:t>
            </a:r>
          </a:p>
          <a:p>
            <a:pPr marL="0" lvl="0" indent="0" defTabSz="457200" fontAlgn="base">
              <a:lnSpc>
                <a:spcPct val="110000"/>
              </a:lnSpc>
              <a:spcBef>
                <a:spcPct val="0"/>
              </a:spcBef>
              <a:spcAft>
                <a:spcPct val="0"/>
              </a:spcAft>
              <a:buNone/>
            </a:pPr>
            <a:r>
              <a:rPr lang="en-US" sz="1900" dirty="0">
                <a:solidFill>
                  <a:schemeClr val="tx1"/>
                </a:solidFill>
              </a:rPr>
              <a:t>Demonstrate, Develop, Document, Examine,</a:t>
            </a:r>
          </a:p>
          <a:p>
            <a:pPr marL="0" lvl="0" indent="0" defTabSz="457200" fontAlgn="base">
              <a:lnSpc>
                <a:spcPct val="110000"/>
              </a:lnSpc>
              <a:spcBef>
                <a:spcPct val="0"/>
              </a:spcBef>
              <a:spcAft>
                <a:spcPct val="0"/>
              </a:spcAft>
              <a:buNone/>
            </a:pPr>
            <a:r>
              <a:rPr lang="en-US" sz="1900" dirty="0">
                <a:solidFill>
                  <a:schemeClr val="tx1"/>
                </a:solidFill>
              </a:rPr>
              <a:t>Inform, Instruct, Perform, Produce,</a:t>
            </a:r>
          </a:p>
          <a:p>
            <a:pPr marL="0" lvl="0" indent="0" defTabSz="457200" fontAlgn="base">
              <a:lnSpc>
                <a:spcPct val="110000"/>
              </a:lnSpc>
              <a:spcBef>
                <a:spcPct val="0"/>
              </a:spcBef>
              <a:spcAft>
                <a:spcPct val="0"/>
              </a:spcAft>
              <a:buNone/>
            </a:pPr>
            <a:r>
              <a:rPr lang="en-US" sz="1900" dirty="0">
                <a:solidFill>
                  <a:schemeClr val="tx1"/>
                </a:solidFill>
              </a:rPr>
              <a:t>Research, Review, Study, Teach</a:t>
            </a:r>
          </a:p>
          <a:p>
            <a:pPr marL="0" lvl="0" indent="0" defTabSz="457200" fontAlgn="base">
              <a:lnSpc>
                <a:spcPct val="110000"/>
              </a:lnSpc>
              <a:spcBef>
                <a:spcPct val="0"/>
              </a:spcBef>
              <a:spcAft>
                <a:spcPct val="0"/>
              </a:spcAft>
              <a:buNone/>
            </a:pPr>
            <a:endParaRPr lang="en-US" sz="700" dirty="0">
              <a:solidFill>
                <a:srgbClr val="0046AD"/>
              </a:solidFill>
            </a:endParaRPr>
          </a:p>
          <a:p>
            <a:pPr marL="0" lvl="0" indent="0" defTabSz="457200" fontAlgn="base">
              <a:lnSpc>
                <a:spcPct val="110000"/>
              </a:lnSpc>
              <a:spcBef>
                <a:spcPct val="0"/>
              </a:spcBef>
              <a:spcAft>
                <a:spcPct val="0"/>
              </a:spcAft>
              <a:buNone/>
            </a:pPr>
            <a:endParaRPr lang="en-US" sz="1700" u="sng" dirty="0">
              <a:solidFill>
                <a:srgbClr val="0046AD"/>
              </a:solidFill>
            </a:endParaRPr>
          </a:p>
          <a:p>
            <a:pPr marL="0" lvl="0" indent="0" defTabSz="457200" fontAlgn="base">
              <a:lnSpc>
                <a:spcPct val="110000"/>
              </a:lnSpc>
              <a:spcBef>
                <a:spcPct val="0"/>
              </a:spcBef>
              <a:spcAft>
                <a:spcPct val="0"/>
              </a:spcAft>
              <a:buNone/>
            </a:pPr>
            <a:r>
              <a:rPr lang="en-US" sz="2400" b="1" u="sng" dirty="0">
                <a:solidFill>
                  <a:schemeClr val="tx2"/>
                </a:solidFill>
              </a:rPr>
              <a:t>Management and Leadership</a:t>
            </a:r>
          </a:p>
          <a:p>
            <a:pPr marL="0" lvl="0" indent="0" defTabSz="457200" fontAlgn="base">
              <a:lnSpc>
                <a:spcPct val="110000"/>
              </a:lnSpc>
              <a:spcBef>
                <a:spcPct val="0"/>
              </a:spcBef>
              <a:spcAft>
                <a:spcPct val="0"/>
              </a:spcAft>
              <a:buNone/>
            </a:pPr>
            <a:r>
              <a:rPr lang="en-US" sz="1900" dirty="0">
                <a:solidFill>
                  <a:schemeClr val="tx1"/>
                </a:solidFill>
              </a:rPr>
              <a:t>Accomplish, Administer, Conduct, Coordinate,</a:t>
            </a:r>
          </a:p>
          <a:p>
            <a:pPr marL="0" lvl="0" indent="0" defTabSz="457200" fontAlgn="base">
              <a:lnSpc>
                <a:spcPct val="110000"/>
              </a:lnSpc>
              <a:spcBef>
                <a:spcPct val="0"/>
              </a:spcBef>
              <a:spcAft>
                <a:spcPct val="0"/>
              </a:spcAft>
              <a:buNone/>
            </a:pPr>
            <a:r>
              <a:rPr lang="en-US" sz="1900" dirty="0">
                <a:solidFill>
                  <a:schemeClr val="tx1"/>
                </a:solidFill>
              </a:rPr>
              <a:t>Create, Direct, Enhance, Implement,</a:t>
            </a:r>
          </a:p>
          <a:p>
            <a:pPr marL="0" lvl="0" indent="0" defTabSz="457200" fontAlgn="base">
              <a:lnSpc>
                <a:spcPct val="110000"/>
              </a:lnSpc>
              <a:spcBef>
                <a:spcPct val="0"/>
              </a:spcBef>
              <a:spcAft>
                <a:spcPct val="0"/>
              </a:spcAft>
              <a:buNone/>
            </a:pPr>
            <a:r>
              <a:rPr lang="en-US" sz="1900" dirty="0">
                <a:solidFill>
                  <a:schemeClr val="tx1"/>
                </a:solidFill>
              </a:rPr>
              <a:t>Increase, Launch, Lead, Monitor,</a:t>
            </a:r>
          </a:p>
          <a:p>
            <a:pPr marL="0" lvl="0" indent="0" defTabSz="457200" fontAlgn="base">
              <a:lnSpc>
                <a:spcPct val="110000"/>
              </a:lnSpc>
              <a:spcBef>
                <a:spcPct val="0"/>
              </a:spcBef>
              <a:spcAft>
                <a:spcPct val="0"/>
              </a:spcAft>
              <a:buNone/>
            </a:pPr>
            <a:r>
              <a:rPr lang="en-US" sz="1900" dirty="0">
                <a:solidFill>
                  <a:schemeClr val="tx1"/>
                </a:solidFill>
              </a:rPr>
              <a:t>Motivate, Organize, Recommend, Train	</a:t>
            </a:r>
          </a:p>
          <a:p>
            <a:pPr marL="0" lvl="0" indent="0" defTabSz="457200" fontAlgn="base">
              <a:lnSpc>
                <a:spcPct val="110000"/>
              </a:lnSpc>
              <a:spcBef>
                <a:spcPct val="0"/>
              </a:spcBef>
              <a:spcAft>
                <a:spcPct val="0"/>
              </a:spcAft>
              <a:buNone/>
            </a:pPr>
            <a:endParaRPr lang="en-US" sz="700" dirty="0">
              <a:solidFill>
                <a:srgbClr val="0046AD"/>
              </a:solidFill>
            </a:endParaRPr>
          </a:p>
          <a:p>
            <a:endParaRPr lang="en-US" dirty="0"/>
          </a:p>
        </p:txBody>
      </p:sp>
      <p:sp>
        <p:nvSpPr>
          <p:cNvPr id="4" name="Rectangle 3"/>
          <p:cNvSpPr/>
          <p:nvPr/>
        </p:nvSpPr>
        <p:spPr>
          <a:xfrm>
            <a:off x="0" y="286059"/>
            <a:ext cx="12192000" cy="1487392"/>
          </a:xfrm>
          <a:prstGeom prst="rect">
            <a:avLst/>
          </a:prstGeom>
          <a:solidFill>
            <a:srgbClr val="004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p:cNvSpPr txBox="1">
            <a:spLocks/>
          </p:cNvSpPr>
          <p:nvPr/>
        </p:nvSpPr>
        <p:spPr>
          <a:xfrm>
            <a:off x="67282" y="385582"/>
            <a:ext cx="1195627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latin typeface="Century Gothic" panose="020B0502020202020204" pitchFamily="34" charset="0"/>
              </a:rPr>
              <a:t>Helpful Action Verbs for Your Resume</a:t>
            </a:r>
          </a:p>
        </p:txBody>
      </p:sp>
      <p:sp>
        <p:nvSpPr>
          <p:cNvPr id="15" name="TextBox 14"/>
          <p:cNvSpPr txBox="1"/>
          <p:nvPr/>
        </p:nvSpPr>
        <p:spPr>
          <a:xfrm>
            <a:off x="5862600" y="1872974"/>
            <a:ext cx="6160957" cy="4912114"/>
          </a:xfrm>
          <a:prstGeom prst="rect">
            <a:avLst/>
          </a:prstGeom>
          <a:solidFill>
            <a:schemeClr val="tx2"/>
          </a:solidFill>
        </p:spPr>
        <p:txBody>
          <a:bodyPr wrap="square" rtlCol="0">
            <a:spAutoFit/>
          </a:bodyPr>
          <a:lstStyle/>
          <a:p>
            <a:pPr lvl="0" defTabSz="457200" fontAlgn="base">
              <a:lnSpc>
                <a:spcPct val="110000"/>
              </a:lnSpc>
              <a:spcBef>
                <a:spcPct val="0"/>
              </a:spcBef>
              <a:spcAft>
                <a:spcPct val="0"/>
              </a:spcAft>
            </a:pPr>
            <a:r>
              <a:rPr lang="en-US" sz="2400" b="1" u="sng" dirty="0">
                <a:solidFill>
                  <a:srgbClr val="0070C0"/>
                </a:solidFill>
              </a:rPr>
              <a:t>Entrepreneurial and Innovative</a:t>
            </a:r>
          </a:p>
          <a:p>
            <a:pPr lvl="0" defTabSz="457200" fontAlgn="base">
              <a:lnSpc>
                <a:spcPct val="110000"/>
              </a:lnSpc>
              <a:spcBef>
                <a:spcPct val="0"/>
              </a:spcBef>
              <a:spcAft>
                <a:spcPct val="0"/>
              </a:spcAft>
            </a:pPr>
            <a:r>
              <a:rPr lang="en-US" sz="1900" dirty="0">
                <a:solidFill>
                  <a:schemeClr val="bg1"/>
                </a:solidFill>
              </a:rPr>
              <a:t>Anticipate, Assemble, Attain, Conceptualize,</a:t>
            </a:r>
          </a:p>
          <a:p>
            <a:pPr lvl="0" defTabSz="457200" fontAlgn="base">
              <a:lnSpc>
                <a:spcPct val="110000"/>
              </a:lnSpc>
              <a:spcBef>
                <a:spcPct val="0"/>
              </a:spcBef>
              <a:spcAft>
                <a:spcPct val="0"/>
              </a:spcAft>
            </a:pPr>
            <a:r>
              <a:rPr lang="en-US" sz="1900" dirty="0">
                <a:solidFill>
                  <a:schemeClr val="bg1"/>
                </a:solidFill>
              </a:rPr>
              <a:t>Construct, Establish, Generate, Initiate,</a:t>
            </a:r>
          </a:p>
          <a:p>
            <a:pPr lvl="0" eaLnBrk="0" fontAlgn="base" hangingPunct="0">
              <a:spcAft>
                <a:spcPct val="0"/>
              </a:spcAft>
              <a:buClr>
                <a:srgbClr val="9C007F"/>
              </a:buClr>
              <a:buSzPct val="95000"/>
            </a:pPr>
            <a:r>
              <a:rPr lang="en-US" sz="1900" dirty="0">
                <a:solidFill>
                  <a:schemeClr val="bg1"/>
                </a:solidFill>
              </a:rPr>
              <a:t>Interpret, Invent, Prepare, Present, Produce, Revamp, Revitalize, Sell</a:t>
            </a:r>
          </a:p>
          <a:p>
            <a:pPr lvl="0" eaLnBrk="0" fontAlgn="base" hangingPunct="0">
              <a:spcAft>
                <a:spcPct val="0"/>
              </a:spcAft>
              <a:buClr>
                <a:srgbClr val="9C007F"/>
              </a:buClr>
              <a:buSzPct val="95000"/>
            </a:pPr>
            <a:endParaRPr lang="en-US" sz="800" b="1" dirty="0">
              <a:solidFill>
                <a:schemeClr val="bg1"/>
              </a:solidFill>
            </a:endParaRPr>
          </a:p>
          <a:p>
            <a:pPr lvl="0" eaLnBrk="0" fontAlgn="base" hangingPunct="0">
              <a:spcAft>
                <a:spcPct val="0"/>
              </a:spcAft>
              <a:buClr>
                <a:srgbClr val="9C007F"/>
              </a:buClr>
              <a:buSzPct val="95000"/>
            </a:pPr>
            <a:r>
              <a:rPr lang="en-US" sz="2400" b="1" u="sng" dirty="0">
                <a:solidFill>
                  <a:srgbClr val="0070C0"/>
                </a:solidFill>
              </a:rPr>
              <a:t>Technical</a:t>
            </a:r>
          </a:p>
          <a:p>
            <a:pPr lvl="0" eaLnBrk="0" fontAlgn="base" hangingPunct="0">
              <a:spcAft>
                <a:spcPct val="0"/>
              </a:spcAft>
              <a:buClr>
                <a:srgbClr val="9C007F"/>
              </a:buClr>
              <a:buSzPct val="95000"/>
            </a:pPr>
            <a:r>
              <a:rPr lang="en-US" sz="1900" dirty="0">
                <a:solidFill>
                  <a:schemeClr val="bg1"/>
                </a:solidFill>
              </a:rPr>
              <a:t>Accelerate, Audit, Calculate, Compile, Compute, Design, Estimate, Evaluate, Examine, Formulate, Interface, Program, Redesign, Simplify, Solve, Survey, Translate,</a:t>
            </a:r>
          </a:p>
          <a:p>
            <a:pPr lvl="0" eaLnBrk="0" fontAlgn="base" hangingPunct="0">
              <a:spcAft>
                <a:spcPct val="0"/>
              </a:spcAft>
              <a:buClr>
                <a:srgbClr val="9C007F"/>
              </a:buClr>
              <a:buSzPct val="95000"/>
            </a:pPr>
            <a:r>
              <a:rPr lang="en-US" sz="2400" b="1" u="sng" dirty="0">
                <a:solidFill>
                  <a:srgbClr val="0070C0"/>
                </a:solidFill>
              </a:rPr>
              <a:t>General </a:t>
            </a:r>
            <a:r>
              <a:rPr lang="en-US" sz="2400" b="1" u="sng">
                <a:solidFill>
                  <a:srgbClr val="0070C0"/>
                </a:solidFill>
              </a:rPr>
              <a:t>or Broad</a:t>
            </a:r>
            <a:endParaRPr lang="en-US" sz="2400" b="1" u="sng" dirty="0">
              <a:solidFill>
                <a:schemeClr val="accent1"/>
              </a:solidFill>
            </a:endParaRPr>
          </a:p>
          <a:p>
            <a:pPr lvl="0" eaLnBrk="0" fontAlgn="base" hangingPunct="0">
              <a:spcAft>
                <a:spcPct val="0"/>
              </a:spcAft>
              <a:buClr>
                <a:srgbClr val="9C007F"/>
              </a:buClr>
              <a:buSzPct val="95000"/>
            </a:pPr>
            <a:r>
              <a:rPr lang="en-US" sz="1900" dirty="0">
                <a:solidFill>
                  <a:schemeClr val="bg1"/>
                </a:solidFill>
              </a:rPr>
              <a:t>Assume, Broaden, Challenge, Clarify, Collaborate, Contribute, Facilitate, Implement, Maintain, Operate, Encourage, Explain, Prepare, Support</a:t>
            </a:r>
            <a:r>
              <a:rPr lang="en-US" sz="1900" dirty="0">
                <a:latin typeface="Constantia"/>
              </a:rPr>
              <a:t>	</a:t>
            </a:r>
            <a:endParaRPr lang="en-US" sz="1900" dirty="0"/>
          </a:p>
          <a:p>
            <a:endParaRPr lang="en-US" dirty="0"/>
          </a:p>
        </p:txBody>
      </p:sp>
    </p:spTree>
    <p:extLst>
      <p:ext uri="{BB962C8B-B14F-4D97-AF65-F5344CB8AC3E}">
        <p14:creationId xmlns:p14="http://schemas.microsoft.com/office/powerpoint/2010/main" val="110488894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4668"/>
            <a:ext cx="12192000" cy="1487392"/>
          </a:xfrm>
          <a:prstGeom prst="rect">
            <a:avLst/>
          </a:prstGeom>
          <a:solidFill>
            <a:srgbClr val="004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4"/>
          <p:cNvSpPr>
            <a:spLocks noGrp="1"/>
          </p:cNvSpPr>
          <p:nvPr>
            <p:ph type="title"/>
          </p:nvPr>
        </p:nvSpPr>
        <p:spPr>
          <a:xfrm>
            <a:off x="75310" y="781938"/>
            <a:ext cx="12020233" cy="646664"/>
          </a:xfrm>
        </p:spPr>
        <p:txBody>
          <a:bodyPr>
            <a:normAutofit/>
          </a:bodyPr>
          <a:lstStyle/>
          <a:p>
            <a:pPr algn="ctr">
              <a:defRPr/>
            </a:pPr>
            <a:r>
              <a:rPr lang="en-US" b="1" dirty="0">
                <a:latin typeface="Century Gothic" panose="020B0502020202020204" pitchFamily="34" charset="0"/>
              </a:rPr>
              <a:t>Career Services CONTACT INFORMATION</a:t>
            </a:r>
            <a:endParaRPr b="1" dirty="0">
              <a:latin typeface="Century Gothic" panose="020B0502020202020204" pitchFamily="34" charset="0"/>
            </a:endParaRPr>
          </a:p>
        </p:txBody>
      </p:sp>
      <p:sp>
        <p:nvSpPr>
          <p:cNvPr id="19" name="TextBox 18">
            <a:extLst>
              <a:ext uri="{FF2B5EF4-FFF2-40B4-BE49-F238E27FC236}">
                <a16:creationId xmlns:a16="http://schemas.microsoft.com/office/drawing/2014/main" id="{44DAFC22-F09A-4028-ABE7-4765797C794A}"/>
              </a:ext>
            </a:extLst>
          </p:cNvPr>
          <p:cNvSpPr txBox="1"/>
          <p:nvPr/>
        </p:nvSpPr>
        <p:spPr>
          <a:xfrm>
            <a:off x="1431402" y="2021388"/>
            <a:ext cx="9329195" cy="4531944"/>
          </a:xfrm>
          <a:prstGeom prst="rect">
            <a:avLst/>
          </a:prstGeom>
          <a:solidFill>
            <a:schemeClr val="tx2"/>
          </a:solidFill>
        </p:spPr>
        <p:txBody>
          <a:bodyPr wrap="square" rtlCol="0">
            <a:spAutoFit/>
          </a:bodyPr>
          <a:lstStyle/>
          <a:p>
            <a:pPr algn="ctr"/>
            <a:r>
              <a:rPr lang="en-US" sz="3200" b="1" u="sng" dirty="0">
                <a:solidFill>
                  <a:schemeClr val="bg1"/>
                </a:solidFill>
              </a:rPr>
              <a:t>Ammerman Campus</a:t>
            </a:r>
          </a:p>
          <a:p>
            <a:pPr algn="ctr"/>
            <a:r>
              <a:rPr lang="en-US" dirty="0">
                <a:solidFill>
                  <a:schemeClr val="bg1"/>
                </a:solidFill>
                <a:hlinkClick r:id="rId2"/>
              </a:rPr>
              <a:t>careerservices-ammr@sunysuffolk.edu</a:t>
            </a:r>
            <a:endParaRPr lang="en-US" dirty="0">
              <a:solidFill>
                <a:schemeClr val="bg1"/>
              </a:solidFill>
            </a:endParaRPr>
          </a:p>
          <a:p>
            <a:pPr algn="ctr"/>
            <a:r>
              <a:rPr lang="en-US" dirty="0">
                <a:solidFill>
                  <a:schemeClr val="bg1"/>
                </a:solidFill>
              </a:rPr>
              <a:t>631-451-4049</a:t>
            </a:r>
          </a:p>
          <a:p>
            <a:pPr algn="ctr"/>
            <a:r>
              <a:rPr lang="en-US" dirty="0">
                <a:solidFill>
                  <a:schemeClr val="bg1"/>
                </a:solidFill>
              </a:rPr>
              <a:t> </a:t>
            </a:r>
            <a:endParaRPr lang="en-US" sz="3200" b="1" u="sng" dirty="0">
              <a:solidFill>
                <a:schemeClr val="bg1"/>
              </a:solidFill>
            </a:endParaRPr>
          </a:p>
          <a:p>
            <a:pPr algn="ctr"/>
            <a:r>
              <a:rPr lang="en-US" sz="3200" b="1" u="sng" dirty="0">
                <a:solidFill>
                  <a:schemeClr val="bg1"/>
                </a:solidFill>
              </a:rPr>
              <a:t>East Campus</a:t>
            </a:r>
          </a:p>
          <a:p>
            <a:pPr algn="ctr"/>
            <a:r>
              <a:rPr lang="en-US" dirty="0">
                <a:solidFill>
                  <a:schemeClr val="bg1"/>
                </a:solidFill>
                <a:hlinkClick r:id="rId3"/>
              </a:rPr>
              <a:t>careerservices-east@sunysuffolk.edu</a:t>
            </a:r>
            <a:endParaRPr lang="en-US" dirty="0">
              <a:solidFill>
                <a:schemeClr val="bg1"/>
              </a:solidFill>
            </a:endParaRPr>
          </a:p>
          <a:p>
            <a:pPr algn="ctr"/>
            <a:r>
              <a:rPr lang="en-US" dirty="0">
                <a:solidFill>
                  <a:schemeClr val="bg1"/>
                </a:solidFill>
              </a:rPr>
              <a:t>631-548-2572</a:t>
            </a:r>
          </a:p>
          <a:p>
            <a:pPr algn="ctr"/>
            <a:r>
              <a:rPr lang="en-US" dirty="0">
                <a:solidFill>
                  <a:schemeClr val="bg1"/>
                </a:solidFill>
              </a:rPr>
              <a:t> </a:t>
            </a:r>
            <a:endParaRPr lang="en-US" sz="3200" b="1" u="sng" dirty="0">
              <a:solidFill>
                <a:schemeClr val="bg1"/>
              </a:solidFill>
            </a:endParaRPr>
          </a:p>
          <a:p>
            <a:pPr algn="ctr"/>
            <a:r>
              <a:rPr lang="en-US" sz="3200" b="1" u="sng" dirty="0">
                <a:solidFill>
                  <a:schemeClr val="bg1"/>
                </a:solidFill>
              </a:rPr>
              <a:t>Grant Campus</a:t>
            </a:r>
          </a:p>
          <a:p>
            <a:pPr algn="ctr"/>
            <a:r>
              <a:rPr lang="en-US" dirty="0">
                <a:solidFill>
                  <a:schemeClr val="bg1"/>
                </a:solidFill>
                <a:hlinkClick r:id="rId4"/>
              </a:rPr>
              <a:t>careerservices-west@sunysuffolk.edu</a:t>
            </a:r>
            <a:endParaRPr lang="en-US" dirty="0">
              <a:solidFill>
                <a:schemeClr val="bg1"/>
              </a:solidFill>
            </a:endParaRPr>
          </a:p>
          <a:p>
            <a:pPr algn="ctr"/>
            <a:r>
              <a:rPr lang="en-US" dirty="0">
                <a:solidFill>
                  <a:schemeClr val="bg1"/>
                </a:solidFill>
              </a:rPr>
              <a:t>631-851-6537</a:t>
            </a:r>
          </a:p>
          <a:p>
            <a:pPr algn="ctr"/>
            <a:r>
              <a:rPr lang="en-US" dirty="0">
                <a:solidFill>
                  <a:schemeClr val="bg1"/>
                </a:solidFill>
              </a:rPr>
              <a:t> </a:t>
            </a:r>
          </a:p>
          <a:p>
            <a:pPr algn="ctr"/>
            <a:endParaRPr lang="en-US" sz="3200" b="1" u="sng" dirty="0"/>
          </a:p>
        </p:txBody>
      </p:sp>
    </p:spTree>
    <p:extLst>
      <p:ext uri="{BB962C8B-B14F-4D97-AF65-F5344CB8AC3E}">
        <p14:creationId xmlns:p14="http://schemas.microsoft.com/office/powerpoint/2010/main" val="42138713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AC646DF01210449EEA9969ED8C0256" ma:contentTypeVersion="17" ma:contentTypeDescription="Create a new document." ma:contentTypeScope="" ma:versionID="90b5e18b0d1399ce432fd2107c6663d2">
  <xsd:schema xmlns:xsd="http://www.w3.org/2001/XMLSchema" xmlns:xs="http://www.w3.org/2001/XMLSchema" xmlns:p="http://schemas.microsoft.com/office/2006/metadata/properties" xmlns:ns3="8c4e2dfe-a9eb-406f-82ea-b1c238d18604" xmlns:ns4="13208f9c-73e2-460d-880b-e95a813b2a0d" targetNamespace="http://schemas.microsoft.com/office/2006/metadata/properties" ma:root="true" ma:fieldsID="34bac6c46e6114d351065297ea389a52" ns3:_="" ns4:_="">
    <xsd:import namespace="8c4e2dfe-a9eb-406f-82ea-b1c238d18604"/>
    <xsd:import namespace="13208f9c-73e2-460d-880b-e95a813b2a0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Tags" minOccurs="0"/>
                <xsd:element ref="ns3:MediaServiceOCR" minOccurs="0"/>
                <xsd:element ref="ns3:MediaServiceObjectDetectorVersions" minOccurs="0"/>
                <xsd:element ref="ns3:_activity"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4e2dfe-a9eb-406f-82ea-b1c238d186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Location" ma:index="13" nillable="true" ma:displayName="Location" ma:descrip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3208f9c-73e2-460d-880b-e95a813b2a0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8c4e2dfe-a9eb-406f-82ea-b1c238d18604" xsi:nil="true"/>
  </documentManagement>
</p:properties>
</file>

<file path=customXml/itemProps1.xml><?xml version="1.0" encoding="utf-8"?>
<ds:datastoreItem xmlns:ds="http://schemas.openxmlformats.org/officeDocument/2006/customXml" ds:itemID="{5AC4D368-783E-4ABB-B857-9028F64953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4e2dfe-a9eb-406f-82ea-b1c238d18604"/>
    <ds:schemaRef ds:uri="13208f9c-73e2-460d-880b-e95a813b2a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6365239-98CC-41C0-BA74-2DB7E7B94F19}">
  <ds:schemaRefs>
    <ds:schemaRef ds:uri="http://schemas.microsoft.com/sharepoint/v3/contenttype/forms"/>
  </ds:schemaRefs>
</ds:datastoreItem>
</file>

<file path=customXml/itemProps3.xml><?xml version="1.0" encoding="utf-8"?>
<ds:datastoreItem xmlns:ds="http://schemas.openxmlformats.org/officeDocument/2006/customXml" ds:itemID="{6079959E-76DC-4BA8-96A3-47B3832B87AC}">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8c4e2dfe-a9eb-406f-82ea-b1c238d18604"/>
    <ds:schemaRef ds:uri="http://purl.org/dc/terms/"/>
    <ds:schemaRef ds:uri="13208f9c-73e2-460d-880b-e95a813b2a0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Slice</Template>
  <TotalTime>3164</TotalTime>
  <Words>688</Words>
  <Application>Microsoft Office PowerPoint</Application>
  <PresentationFormat>Widescreen</PresentationFormat>
  <Paragraphs>91</Paragraphs>
  <Slides>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Calibri</vt:lpstr>
      <vt:lpstr>Century Gothic</vt:lpstr>
      <vt:lpstr>Constantia</vt:lpstr>
      <vt:lpstr>Wingdings</vt:lpstr>
      <vt:lpstr>Wingdings 2</vt:lpstr>
      <vt:lpstr>Wingdings 3</vt:lpstr>
      <vt:lpstr>Slice</vt:lpstr>
      <vt:lpstr>PowerPoint Presentation</vt:lpstr>
      <vt:lpstr>Resume Styles</vt:lpstr>
      <vt:lpstr>Where to Begin?</vt:lpstr>
      <vt:lpstr>PowerPoint Presentation</vt:lpstr>
      <vt:lpstr>PowerPoint Presentation</vt:lpstr>
      <vt:lpstr>Career Services CONTACT INFORMATION</vt:lpstr>
    </vt:vector>
  </TitlesOfParts>
  <Company>Suffolk County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SCCC</dc:creator>
  <cp:lastModifiedBy>Mary Sierra</cp:lastModifiedBy>
  <cp:revision>211</cp:revision>
  <dcterms:created xsi:type="dcterms:W3CDTF">2018-09-13T16:46:20Z</dcterms:created>
  <dcterms:modified xsi:type="dcterms:W3CDTF">2025-05-23T17:05:42Z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0x0101004AAC646DF01210449EEA9969ED8C0256</vt:lpwstr>
  </property>
</Properties>
</file>